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6" r:id="rId2"/>
    <p:sldId id="257" r:id="rId3"/>
    <p:sldId id="259" r:id="rId4"/>
    <p:sldId id="258" r:id="rId5"/>
    <p:sldId id="260" r:id="rId6"/>
    <p:sldId id="269" r:id="rId7"/>
    <p:sldId id="270" r:id="rId8"/>
    <p:sldId id="276" r:id="rId9"/>
    <p:sldId id="274" r:id="rId10"/>
    <p:sldId id="280" r:id="rId11"/>
    <p:sldId id="279" r:id="rId12"/>
    <p:sldId id="275" r:id="rId13"/>
    <p:sldId id="271" r:id="rId14"/>
    <p:sldId id="261" r:id="rId15"/>
    <p:sldId id="272" r:id="rId16"/>
    <p:sldId id="262" r:id="rId17"/>
    <p:sldId id="277" r:id="rId18"/>
    <p:sldId id="278" r:id="rId19"/>
    <p:sldId id="281" r:id="rId20"/>
    <p:sldId id="282" r:id="rId21"/>
    <p:sldId id="263" r:id="rId22"/>
    <p:sldId id="264" r:id="rId23"/>
    <p:sldId id="265" r:id="rId24"/>
    <p:sldId id="266" r:id="rId25"/>
    <p:sldId id="283" r:id="rId26"/>
    <p:sldId id="273" r:id="rId27"/>
    <p:sldId id="268" r:id="rId28"/>
    <p:sldId id="267" r:id="rId29"/>
    <p:sldId id="286" r:id="rId30"/>
    <p:sldId id="285"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enstein, Kyle" initials="FK" lastIdx="3" clrIdx="0">
    <p:extLst>
      <p:ext uri="{19B8F6BF-5375-455C-9EA6-DF929625EA0E}">
        <p15:presenceInfo xmlns:p15="http://schemas.microsoft.com/office/powerpoint/2012/main" userId="S-1-5-21-3094313473-1017395091-823488671-56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snapToGrid="0">
      <p:cViewPr varScale="1">
        <p:scale>
          <a:sx n="81" d="100"/>
          <a:sy n="81" d="100"/>
        </p:scale>
        <p:origin x="102"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69502-6B09-42DD-AE8F-7EBD6536102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DDC60D9-681C-47D3-B38B-D886460DDA82}">
      <dgm:prSet phldrT="[Text]"/>
      <dgm:spPr>
        <a:solidFill>
          <a:schemeClr val="accent3"/>
        </a:solidFill>
      </dgm:spPr>
      <dgm:t>
        <a:bodyPr/>
        <a:lstStyle/>
        <a:p>
          <a:r>
            <a:rPr lang="en-US" dirty="0" smtClean="0"/>
            <a:t>(</a:t>
          </a:r>
          <a:r>
            <a:rPr lang="en-US" dirty="0" smtClean="0">
              <a:solidFill>
                <a:schemeClr val="bg2"/>
              </a:solidFill>
            </a:rPr>
            <a:t>P</a:t>
          </a:r>
          <a:r>
            <a:rPr lang="en-US" dirty="0" smtClean="0"/>
            <a:t>)oint</a:t>
          </a:r>
          <a:r>
            <a:rPr lang="en-US" baseline="30000" dirty="0" smtClean="0"/>
            <a:t>1</a:t>
          </a:r>
          <a:endParaRPr lang="en-US" baseline="30000" dirty="0"/>
        </a:p>
      </dgm:t>
    </dgm:pt>
    <dgm:pt modelId="{F3F6E20E-A360-44A1-8AC8-6507833D5479}" type="parTrans" cxnId="{C2611F08-2114-47BB-B4DF-6B39A3B583FA}">
      <dgm:prSet/>
      <dgm:spPr/>
      <dgm:t>
        <a:bodyPr/>
        <a:lstStyle/>
        <a:p>
          <a:endParaRPr lang="en-US"/>
        </a:p>
      </dgm:t>
    </dgm:pt>
    <dgm:pt modelId="{819D3C98-ADAE-49CD-91E7-4217F0F59D8B}" type="sibTrans" cxnId="{C2611F08-2114-47BB-B4DF-6B39A3B583FA}">
      <dgm:prSet/>
      <dgm:spPr/>
      <dgm:t>
        <a:bodyPr/>
        <a:lstStyle/>
        <a:p>
          <a:endParaRPr lang="en-US"/>
        </a:p>
      </dgm:t>
    </dgm:pt>
    <dgm:pt modelId="{F20B3C08-FBA0-4C2C-B404-D7294917BF48}">
      <dgm:prSet phldrT="[Text]"/>
      <dgm:spPr>
        <a:solidFill>
          <a:schemeClr val="accent3">
            <a:lumMod val="75000"/>
            <a:alpha val="90000"/>
          </a:schemeClr>
        </a:solidFill>
      </dgm:spPr>
      <dgm:t>
        <a:bodyPr/>
        <a:lstStyle/>
        <a:p>
          <a:r>
            <a:rPr lang="en-US" dirty="0" smtClean="0">
              <a:solidFill>
                <a:schemeClr val="tx1"/>
              </a:solidFill>
            </a:rPr>
            <a:t>(</a:t>
          </a:r>
          <a:r>
            <a:rPr lang="en-US" dirty="0" smtClean="0">
              <a:solidFill>
                <a:schemeClr val="bg1"/>
              </a:solidFill>
            </a:rPr>
            <a:t>E</a:t>
          </a:r>
          <a:r>
            <a:rPr lang="en-US" dirty="0" smtClean="0">
              <a:solidFill>
                <a:schemeClr val="tx1"/>
              </a:solidFill>
            </a:rPr>
            <a:t>)</a:t>
          </a:r>
          <a:r>
            <a:rPr lang="en-US" dirty="0" err="1" smtClean="0">
              <a:solidFill>
                <a:schemeClr val="tx1"/>
              </a:solidFill>
            </a:rPr>
            <a:t>vidence</a:t>
          </a:r>
          <a:endParaRPr lang="en-US" dirty="0">
            <a:solidFill>
              <a:schemeClr val="tx1"/>
            </a:solidFill>
          </a:endParaRPr>
        </a:p>
      </dgm:t>
    </dgm:pt>
    <dgm:pt modelId="{3DA5A4C2-93A7-4D74-9190-99E7A806F22B}" type="parTrans" cxnId="{BA815281-A7F8-4940-B364-2BA4D198359C}">
      <dgm:prSet/>
      <dgm:spPr/>
      <dgm:t>
        <a:bodyPr/>
        <a:lstStyle/>
        <a:p>
          <a:endParaRPr lang="en-US"/>
        </a:p>
      </dgm:t>
    </dgm:pt>
    <dgm:pt modelId="{699C792A-BC10-49B8-8016-765611D9C1EB}" type="sibTrans" cxnId="{BA815281-A7F8-4940-B364-2BA4D198359C}">
      <dgm:prSet/>
      <dgm:spPr/>
      <dgm:t>
        <a:bodyPr/>
        <a:lstStyle/>
        <a:p>
          <a:endParaRPr lang="en-US"/>
        </a:p>
      </dgm:t>
    </dgm:pt>
    <dgm:pt modelId="{14DF56C1-7756-43AA-9205-3D364380F199}">
      <dgm:prSet phldrT="[Text]"/>
      <dgm:spPr>
        <a:solidFill>
          <a:schemeClr val="accent3">
            <a:lumMod val="60000"/>
            <a:lumOff val="40000"/>
            <a:alpha val="90000"/>
          </a:schemeClr>
        </a:solidFill>
      </dgm:spPr>
      <dgm:t>
        <a:bodyPr/>
        <a:lstStyle/>
        <a:p>
          <a:r>
            <a:rPr lang="en-US" dirty="0" smtClean="0">
              <a:solidFill>
                <a:schemeClr val="tx1"/>
              </a:solidFill>
            </a:rPr>
            <a:t>(</a:t>
          </a:r>
          <a:r>
            <a:rPr lang="en-US" dirty="0" smtClean="0">
              <a:solidFill>
                <a:schemeClr val="bg1"/>
              </a:solidFill>
            </a:rPr>
            <a:t>EL</a:t>
          </a:r>
          <a:r>
            <a:rPr lang="en-US" dirty="0" smtClean="0">
              <a:solidFill>
                <a:schemeClr val="tx1"/>
              </a:solidFill>
            </a:rPr>
            <a:t>)</a:t>
          </a:r>
          <a:r>
            <a:rPr lang="en-US" dirty="0" err="1" smtClean="0">
              <a:solidFill>
                <a:schemeClr val="tx1"/>
              </a:solidFill>
            </a:rPr>
            <a:t>aboration</a:t>
          </a:r>
          <a:endParaRPr lang="en-US" dirty="0">
            <a:solidFill>
              <a:schemeClr val="tx1"/>
            </a:solidFill>
          </a:endParaRPr>
        </a:p>
      </dgm:t>
    </dgm:pt>
    <dgm:pt modelId="{44163ED7-88F6-4FF1-A3D9-DDF4D6005112}" type="parTrans" cxnId="{F040CFDD-09A6-4886-B61C-9C4409520EB7}">
      <dgm:prSet/>
      <dgm:spPr/>
      <dgm:t>
        <a:bodyPr/>
        <a:lstStyle/>
        <a:p>
          <a:endParaRPr lang="en-US"/>
        </a:p>
      </dgm:t>
    </dgm:pt>
    <dgm:pt modelId="{73DE7D09-B705-4E98-B74A-4CA517054E8E}" type="sibTrans" cxnId="{F040CFDD-09A6-4886-B61C-9C4409520EB7}">
      <dgm:prSet/>
      <dgm:spPr/>
      <dgm:t>
        <a:bodyPr/>
        <a:lstStyle/>
        <a:p>
          <a:endParaRPr lang="en-US"/>
        </a:p>
      </dgm:t>
    </dgm:pt>
    <dgm:pt modelId="{B022A50A-68F1-4784-89C6-E4910EAAD843}">
      <dgm:prSet phldrT="[Text]"/>
      <dgm:spPr>
        <a:solidFill>
          <a:schemeClr val="accent3"/>
        </a:solidFill>
      </dgm:spPr>
      <dgm:t>
        <a:bodyPr/>
        <a:lstStyle/>
        <a:p>
          <a:r>
            <a:rPr lang="en-US" dirty="0" smtClean="0"/>
            <a:t>(</a:t>
          </a:r>
          <a:r>
            <a:rPr lang="en-US" dirty="0" smtClean="0">
              <a:solidFill>
                <a:schemeClr val="bg2"/>
              </a:solidFill>
            </a:rPr>
            <a:t>P</a:t>
          </a:r>
          <a:r>
            <a:rPr lang="en-US" dirty="0" smtClean="0"/>
            <a:t>)oint</a:t>
          </a:r>
          <a:r>
            <a:rPr lang="en-US" baseline="30000" dirty="0" smtClean="0"/>
            <a:t>2</a:t>
          </a:r>
          <a:endParaRPr lang="en-US" baseline="30000" dirty="0"/>
        </a:p>
      </dgm:t>
    </dgm:pt>
    <dgm:pt modelId="{1752B2AC-D8FD-4DB6-BA83-1CD9FB190EF2}" type="parTrans" cxnId="{AEB510B7-B3D4-43CA-846B-8637E69D8F4A}">
      <dgm:prSet/>
      <dgm:spPr/>
      <dgm:t>
        <a:bodyPr/>
        <a:lstStyle/>
        <a:p>
          <a:endParaRPr lang="en-US"/>
        </a:p>
      </dgm:t>
    </dgm:pt>
    <dgm:pt modelId="{8D70F12E-CD27-4264-B013-94EE69A33ACF}" type="sibTrans" cxnId="{AEB510B7-B3D4-43CA-846B-8637E69D8F4A}">
      <dgm:prSet/>
      <dgm:spPr/>
      <dgm:t>
        <a:bodyPr/>
        <a:lstStyle/>
        <a:p>
          <a:endParaRPr lang="en-US"/>
        </a:p>
      </dgm:t>
    </dgm:pt>
    <dgm:pt modelId="{B803E541-D660-4E09-BB36-86333D81E803}">
      <dgm:prSet phldrT="[Text]"/>
      <dgm:spPr>
        <a:solidFill>
          <a:schemeClr val="accent3">
            <a:lumMod val="75000"/>
            <a:alpha val="90000"/>
          </a:schemeClr>
        </a:solidFill>
      </dgm:spPr>
      <dgm:t>
        <a:bodyPr/>
        <a:lstStyle/>
        <a:p>
          <a:r>
            <a:rPr lang="en-US" dirty="0" smtClean="0">
              <a:solidFill>
                <a:schemeClr val="tx1"/>
              </a:solidFill>
            </a:rPr>
            <a:t>(</a:t>
          </a:r>
          <a:r>
            <a:rPr lang="en-US" dirty="0" smtClean="0">
              <a:solidFill>
                <a:schemeClr val="bg1"/>
              </a:solidFill>
            </a:rPr>
            <a:t>E</a:t>
          </a:r>
          <a:r>
            <a:rPr lang="en-US" dirty="0" smtClean="0">
              <a:solidFill>
                <a:schemeClr val="tx1"/>
              </a:solidFill>
            </a:rPr>
            <a:t>)</a:t>
          </a:r>
          <a:r>
            <a:rPr lang="en-US" dirty="0" err="1" smtClean="0">
              <a:solidFill>
                <a:schemeClr val="tx1"/>
              </a:solidFill>
            </a:rPr>
            <a:t>vidence</a:t>
          </a:r>
          <a:endParaRPr lang="en-US" dirty="0">
            <a:solidFill>
              <a:schemeClr val="tx1"/>
            </a:solidFill>
          </a:endParaRPr>
        </a:p>
      </dgm:t>
    </dgm:pt>
    <dgm:pt modelId="{643146B9-F87E-4184-8FDE-FAE09D8B66CA}" type="parTrans" cxnId="{5859C13C-8EBD-4D7A-9581-9CA56A862C85}">
      <dgm:prSet/>
      <dgm:spPr/>
      <dgm:t>
        <a:bodyPr/>
        <a:lstStyle/>
        <a:p>
          <a:endParaRPr lang="en-US"/>
        </a:p>
      </dgm:t>
    </dgm:pt>
    <dgm:pt modelId="{47150100-EA81-404D-BFEA-84AFE4328F15}" type="sibTrans" cxnId="{5859C13C-8EBD-4D7A-9581-9CA56A862C85}">
      <dgm:prSet/>
      <dgm:spPr/>
      <dgm:t>
        <a:bodyPr/>
        <a:lstStyle/>
        <a:p>
          <a:endParaRPr lang="en-US"/>
        </a:p>
      </dgm:t>
    </dgm:pt>
    <dgm:pt modelId="{0F1288DA-7364-4532-8449-DD64B24B847C}">
      <dgm:prSet phldrT="[Text]"/>
      <dgm:spPr>
        <a:solidFill>
          <a:schemeClr val="accent3">
            <a:lumMod val="60000"/>
            <a:lumOff val="40000"/>
            <a:alpha val="90000"/>
          </a:schemeClr>
        </a:solidFill>
      </dgm:spPr>
      <dgm:t>
        <a:bodyPr/>
        <a:lstStyle/>
        <a:p>
          <a:r>
            <a:rPr lang="en-US" dirty="0" smtClean="0">
              <a:solidFill>
                <a:schemeClr val="tx1"/>
              </a:solidFill>
            </a:rPr>
            <a:t>(</a:t>
          </a:r>
          <a:r>
            <a:rPr lang="en-US" dirty="0" smtClean="0">
              <a:solidFill>
                <a:schemeClr val="bg1"/>
              </a:solidFill>
            </a:rPr>
            <a:t>EL</a:t>
          </a:r>
          <a:r>
            <a:rPr lang="en-US" dirty="0" smtClean="0">
              <a:solidFill>
                <a:schemeClr val="tx1"/>
              </a:solidFill>
            </a:rPr>
            <a:t>)</a:t>
          </a:r>
          <a:r>
            <a:rPr lang="en-US" dirty="0" err="1" smtClean="0">
              <a:solidFill>
                <a:schemeClr val="tx1"/>
              </a:solidFill>
            </a:rPr>
            <a:t>aboration</a:t>
          </a:r>
          <a:endParaRPr lang="en-US" dirty="0">
            <a:solidFill>
              <a:schemeClr val="tx1"/>
            </a:solidFill>
          </a:endParaRPr>
        </a:p>
      </dgm:t>
    </dgm:pt>
    <dgm:pt modelId="{3793D51C-4954-4F78-8234-A169C7A9DA5A}" type="parTrans" cxnId="{FFA8AC74-9577-4810-8632-A4A972433093}">
      <dgm:prSet/>
      <dgm:spPr/>
      <dgm:t>
        <a:bodyPr/>
        <a:lstStyle/>
        <a:p>
          <a:endParaRPr lang="en-US"/>
        </a:p>
      </dgm:t>
    </dgm:pt>
    <dgm:pt modelId="{5372FB43-7BED-499B-BEB2-5E2074E0D82A}" type="sibTrans" cxnId="{FFA8AC74-9577-4810-8632-A4A972433093}">
      <dgm:prSet/>
      <dgm:spPr/>
      <dgm:t>
        <a:bodyPr/>
        <a:lstStyle/>
        <a:p>
          <a:endParaRPr lang="en-US"/>
        </a:p>
      </dgm:t>
    </dgm:pt>
    <dgm:pt modelId="{87456902-14EB-4CBC-B2F5-BF90382ABBAF}" type="pres">
      <dgm:prSet presAssocID="{60F69502-6B09-42DD-AE8F-7EBD65361020}" presName="diagram" presStyleCnt="0">
        <dgm:presLayoutVars>
          <dgm:chPref val="1"/>
          <dgm:dir/>
          <dgm:animOne val="branch"/>
          <dgm:animLvl val="lvl"/>
          <dgm:resizeHandles/>
        </dgm:presLayoutVars>
      </dgm:prSet>
      <dgm:spPr/>
      <dgm:t>
        <a:bodyPr/>
        <a:lstStyle/>
        <a:p>
          <a:endParaRPr lang="en-US"/>
        </a:p>
      </dgm:t>
    </dgm:pt>
    <dgm:pt modelId="{E0167BE2-E6FA-4E47-B456-41ADFF2156AE}" type="pres">
      <dgm:prSet presAssocID="{EDDC60D9-681C-47D3-B38B-D886460DDA82}" presName="root" presStyleCnt="0"/>
      <dgm:spPr/>
    </dgm:pt>
    <dgm:pt modelId="{EFBAB158-BBC5-4555-9058-CEC862F16C5D}" type="pres">
      <dgm:prSet presAssocID="{EDDC60D9-681C-47D3-B38B-D886460DDA82}" presName="rootComposite" presStyleCnt="0"/>
      <dgm:spPr/>
    </dgm:pt>
    <dgm:pt modelId="{ED152AC7-07FD-4166-B4DA-941C12436066}" type="pres">
      <dgm:prSet presAssocID="{EDDC60D9-681C-47D3-B38B-D886460DDA82}" presName="rootText" presStyleLbl="node1" presStyleIdx="0" presStyleCnt="2" custScaleX="138653"/>
      <dgm:spPr/>
      <dgm:t>
        <a:bodyPr/>
        <a:lstStyle/>
        <a:p>
          <a:endParaRPr lang="en-US"/>
        </a:p>
      </dgm:t>
    </dgm:pt>
    <dgm:pt modelId="{0980B7E6-D041-4F41-863F-556EF0979C48}" type="pres">
      <dgm:prSet presAssocID="{EDDC60D9-681C-47D3-B38B-D886460DDA82}" presName="rootConnector" presStyleLbl="node1" presStyleIdx="0" presStyleCnt="2"/>
      <dgm:spPr/>
      <dgm:t>
        <a:bodyPr/>
        <a:lstStyle/>
        <a:p>
          <a:endParaRPr lang="en-US"/>
        </a:p>
      </dgm:t>
    </dgm:pt>
    <dgm:pt modelId="{C896FD7F-8203-47F7-A175-AB31942F9691}" type="pres">
      <dgm:prSet presAssocID="{EDDC60D9-681C-47D3-B38B-D886460DDA82}" presName="childShape" presStyleCnt="0"/>
      <dgm:spPr/>
    </dgm:pt>
    <dgm:pt modelId="{2AD4CDE2-CFC2-48DB-A4F6-59A87950B38D}" type="pres">
      <dgm:prSet presAssocID="{3DA5A4C2-93A7-4D74-9190-99E7A806F22B}" presName="Name13" presStyleLbl="parChTrans1D2" presStyleIdx="0" presStyleCnt="4"/>
      <dgm:spPr/>
      <dgm:t>
        <a:bodyPr/>
        <a:lstStyle/>
        <a:p>
          <a:endParaRPr lang="en-US"/>
        </a:p>
      </dgm:t>
    </dgm:pt>
    <dgm:pt modelId="{8D68990E-E9B1-4D90-90FF-353F8CE4DB79}" type="pres">
      <dgm:prSet presAssocID="{F20B3C08-FBA0-4C2C-B404-D7294917BF48}" presName="childText" presStyleLbl="bgAcc1" presStyleIdx="0" presStyleCnt="4" custScaleX="153792">
        <dgm:presLayoutVars>
          <dgm:bulletEnabled val="1"/>
        </dgm:presLayoutVars>
      </dgm:prSet>
      <dgm:spPr/>
      <dgm:t>
        <a:bodyPr/>
        <a:lstStyle/>
        <a:p>
          <a:endParaRPr lang="en-US"/>
        </a:p>
      </dgm:t>
    </dgm:pt>
    <dgm:pt modelId="{D8B0E387-F12B-4F1C-8D17-E82703A7A59E}" type="pres">
      <dgm:prSet presAssocID="{44163ED7-88F6-4FF1-A3D9-DDF4D6005112}" presName="Name13" presStyleLbl="parChTrans1D2" presStyleIdx="1" presStyleCnt="4"/>
      <dgm:spPr/>
      <dgm:t>
        <a:bodyPr/>
        <a:lstStyle/>
        <a:p>
          <a:endParaRPr lang="en-US"/>
        </a:p>
      </dgm:t>
    </dgm:pt>
    <dgm:pt modelId="{56E9E670-6722-47AE-8FBD-8E7CC4289262}" type="pres">
      <dgm:prSet presAssocID="{14DF56C1-7756-43AA-9205-3D364380F199}" presName="childText" presStyleLbl="bgAcc1" presStyleIdx="1" presStyleCnt="4" custScaleX="155727">
        <dgm:presLayoutVars>
          <dgm:bulletEnabled val="1"/>
        </dgm:presLayoutVars>
      </dgm:prSet>
      <dgm:spPr/>
      <dgm:t>
        <a:bodyPr/>
        <a:lstStyle/>
        <a:p>
          <a:endParaRPr lang="en-US"/>
        </a:p>
      </dgm:t>
    </dgm:pt>
    <dgm:pt modelId="{F6A25244-45E6-4FC2-9B8F-2FD3AE3753BB}" type="pres">
      <dgm:prSet presAssocID="{B022A50A-68F1-4784-89C6-E4910EAAD843}" presName="root" presStyleCnt="0"/>
      <dgm:spPr/>
    </dgm:pt>
    <dgm:pt modelId="{B65ABAAE-0104-4111-AFB0-7A56AB95CB88}" type="pres">
      <dgm:prSet presAssocID="{B022A50A-68F1-4784-89C6-E4910EAAD843}" presName="rootComposite" presStyleCnt="0"/>
      <dgm:spPr/>
    </dgm:pt>
    <dgm:pt modelId="{9B530719-F07A-48D1-B1F8-62663AB10A8F}" type="pres">
      <dgm:prSet presAssocID="{B022A50A-68F1-4784-89C6-E4910EAAD843}" presName="rootText" presStyleLbl="node1" presStyleIdx="1" presStyleCnt="2" custScaleX="136117"/>
      <dgm:spPr/>
      <dgm:t>
        <a:bodyPr/>
        <a:lstStyle/>
        <a:p>
          <a:endParaRPr lang="en-US"/>
        </a:p>
      </dgm:t>
    </dgm:pt>
    <dgm:pt modelId="{EBAD945F-DFEA-40B8-AB21-2D46B7037BC0}" type="pres">
      <dgm:prSet presAssocID="{B022A50A-68F1-4784-89C6-E4910EAAD843}" presName="rootConnector" presStyleLbl="node1" presStyleIdx="1" presStyleCnt="2"/>
      <dgm:spPr/>
      <dgm:t>
        <a:bodyPr/>
        <a:lstStyle/>
        <a:p>
          <a:endParaRPr lang="en-US"/>
        </a:p>
      </dgm:t>
    </dgm:pt>
    <dgm:pt modelId="{2AF8CFE1-2DFD-498E-A9AE-4A70CCFD3C21}" type="pres">
      <dgm:prSet presAssocID="{B022A50A-68F1-4784-89C6-E4910EAAD843}" presName="childShape" presStyleCnt="0"/>
      <dgm:spPr/>
    </dgm:pt>
    <dgm:pt modelId="{33DB8E81-6C2D-413E-9A46-4AACC5358CBC}" type="pres">
      <dgm:prSet presAssocID="{643146B9-F87E-4184-8FDE-FAE09D8B66CA}" presName="Name13" presStyleLbl="parChTrans1D2" presStyleIdx="2" presStyleCnt="4"/>
      <dgm:spPr/>
      <dgm:t>
        <a:bodyPr/>
        <a:lstStyle/>
        <a:p>
          <a:endParaRPr lang="en-US"/>
        </a:p>
      </dgm:t>
    </dgm:pt>
    <dgm:pt modelId="{A912E8BD-9C08-4CE8-B557-C3924B55DEB4}" type="pres">
      <dgm:prSet presAssocID="{B803E541-D660-4E09-BB36-86333D81E803}" presName="childText" presStyleLbl="bgAcc1" presStyleIdx="2" presStyleCnt="4" custScaleX="170300">
        <dgm:presLayoutVars>
          <dgm:bulletEnabled val="1"/>
        </dgm:presLayoutVars>
      </dgm:prSet>
      <dgm:spPr/>
      <dgm:t>
        <a:bodyPr/>
        <a:lstStyle/>
        <a:p>
          <a:endParaRPr lang="en-US"/>
        </a:p>
      </dgm:t>
    </dgm:pt>
    <dgm:pt modelId="{950FF643-B034-4217-A462-5693F038ADD4}" type="pres">
      <dgm:prSet presAssocID="{3793D51C-4954-4F78-8234-A169C7A9DA5A}" presName="Name13" presStyleLbl="parChTrans1D2" presStyleIdx="3" presStyleCnt="4"/>
      <dgm:spPr/>
      <dgm:t>
        <a:bodyPr/>
        <a:lstStyle/>
        <a:p>
          <a:endParaRPr lang="en-US"/>
        </a:p>
      </dgm:t>
    </dgm:pt>
    <dgm:pt modelId="{D2FA424E-5344-4C0A-B6C1-6C7C0234CB5E}" type="pres">
      <dgm:prSet presAssocID="{0F1288DA-7364-4532-8449-DD64B24B847C}" presName="childText" presStyleLbl="bgAcc1" presStyleIdx="3" presStyleCnt="4" custScaleX="172235">
        <dgm:presLayoutVars>
          <dgm:bulletEnabled val="1"/>
        </dgm:presLayoutVars>
      </dgm:prSet>
      <dgm:spPr/>
      <dgm:t>
        <a:bodyPr/>
        <a:lstStyle/>
        <a:p>
          <a:endParaRPr lang="en-US"/>
        </a:p>
      </dgm:t>
    </dgm:pt>
  </dgm:ptLst>
  <dgm:cxnLst>
    <dgm:cxn modelId="{AEB510B7-B3D4-43CA-846B-8637E69D8F4A}" srcId="{60F69502-6B09-42DD-AE8F-7EBD65361020}" destId="{B022A50A-68F1-4784-89C6-E4910EAAD843}" srcOrd="1" destOrd="0" parTransId="{1752B2AC-D8FD-4DB6-BA83-1CD9FB190EF2}" sibTransId="{8D70F12E-CD27-4264-B013-94EE69A33ACF}"/>
    <dgm:cxn modelId="{16CD3C58-9539-4C80-A8A1-AB8FB2EFB0CD}" type="presOf" srcId="{B803E541-D660-4E09-BB36-86333D81E803}" destId="{A912E8BD-9C08-4CE8-B557-C3924B55DEB4}" srcOrd="0" destOrd="0" presId="urn:microsoft.com/office/officeart/2005/8/layout/hierarchy3"/>
    <dgm:cxn modelId="{FFA8AC74-9577-4810-8632-A4A972433093}" srcId="{B022A50A-68F1-4784-89C6-E4910EAAD843}" destId="{0F1288DA-7364-4532-8449-DD64B24B847C}" srcOrd="1" destOrd="0" parTransId="{3793D51C-4954-4F78-8234-A169C7A9DA5A}" sibTransId="{5372FB43-7BED-499B-BEB2-5E2074E0D82A}"/>
    <dgm:cxn modelId="{F040CFDD-09A6-4886-B61C-9C4409520EB7}" srcId="{EDDC60D9-681C-47D3-B38B-D886460DDA82}" destId="{14DF56C1-7756-43AA-9205-3D364380F199}" srcOrd="1" destOrd="0" parTransId="{44163ED7-88F6-4FF1-A3D9-DDF4D6005112}" sibTransId="{73DE7D09-B705-4E98-B74A-4CA517054E8E}"/>
    <dgm:cxn modelId="{F2EFB7C1-198E-4C87-9929-56AAB63D5319}" type="presOf" srcId="{B022A50A-68F1-4784-89C6-E4910EAAD843}" destId="{9B530719-F07A-48D1-B1F8-62663AB10A8F}" srcOrd="0" destOrd="0" presId="urn:microsoft.com/office/officeart/2005/8/layout/hierarchy3"/>
    <dgm:cxn modelId="{5859C13C-8EBD-4D7A-9581-9CA56A862C85}" srcId="{B022A50A-68F1-4784-89C6-E4910EAAD843}" destId="{B803E541-D660-4E09-BB36-86333D81E803}" srcOrd="0" destOrd="0" parTransId="{643146B9-F87E-4184-8FDE-FAE09D8B66CA}" sibTransId="{47150100-EA81-404D-BFEA-84AFE4328F15}"/>
    <dgm:cxn modelId="{C4131155-575E-45D4-8CCF-1577DDFF1D74}" type="presOf" srcId="{0F1288DA-7364-4532-8449-DD64B24B847C}" destId="{D2FA424E-5344-4C0A-B6C1-6C7C0234CB5E}" srcOrd="0" destOrd="0" presId="urn:microsoft.com/office/officeart/2005/8/layout/hierarchy3"/>
    <dgm:cxn modelId="{6C8607A3-29EE-4660-A961-BD60797E74E7}" type="presOf" srcId="{F20B3C08-FBA0-4C2C-B404-D7294917BF48}" destId="{8D68990E-E9B1-4D90-90FF-353F8CE4DB79}" srcOrd="0" destOrd="0" presId="urn:microsoft.com/office/officeart/2005/8/layout/hierarchy3"/>
    <dgm:cxn modelId="{1E9F9AD0-29A1-4FFB-9477-256DE62371EC}" type="presOf" srcId="{3DA5A4C2-93A7-4D74-9190-99E7A806F22B}" destId="{2AD4CDE2-CFC2-48DB-A4F6-59A87950B38D}" srcOrd="0" destOrd="0" presId="urn:microsoft.com/office/officeart/2005/8/layout/hierarchy3"/>
    <dgm:cxn modelId="{C2611F08-2114-47BB-B4DF-6B39A3B583FA}" srcId="{60F69502-6B09-42DD-AE8F-7EBD65361020}" destId="{EDDC60D9-681C-47D3-B38B-D886460DDA82}" srcOrd="0" destOrd="0" parTransId="{F3F6E20E-A360-44A1-8AC8-6507833D5479}" sibTransId="{819D3C98-ADAE-49CD-91E7-4217F0F59D8B}"/>
    <dgm:cxn modelId="{65A31C0B-A800-496B-B9CA-DFEF17C93AEC}" type="presOf" srcId="{14DF56C1-7756-43AA-9205-3D364380F199}" destId="{56E9E670-6722-47AE-8FBD-8E7CC4289262}" srcOrd="0" destOrd="0" presId="urn:microsoft.com/office/officeart/2005/8/layout/hierarchy3"/>
    <dgm:cxn modelId="{75FDE71C-A4B7-462C-980C-5AB9003EA9E7}" type="presOf" srcId="{643146B9-F87E-4184-8FDE-FAE09D8B66CA}" destId="{33DB8E81-6C2D-413E-9A46-4AACC5358CBC}" srcOrd="0" destOrd="0" presId="urn:microsoft.com/office/officeart/2005/8/layout/hierarchy3"/>
    <dgm:cxn modelId="{FA9124F3-FB06-4C53-8815-4737EBE1330D}" type="presOf" srcId="{EDDC60D9-681C-47D3-B38B-D886460DDA82}" destId="{ED152AC7-07FD-4166-B4DA-941C12436066}" srcOrd="0" destOrd="0" presId="urn:microsoft.com/office/officeart/2005/8/layout/hierarchy3"/>
    <dgm:cxn modelId="{3FD8A784-0F2D-4362-BE3D-2B5E7C6CABAB}" type="presOf" srcId="{3793D51C-4954-4F78-8234-A169C7A9DA5A}" destId="{950FF643-B034-4217-A462-5693F038ADD4}" srcOrd="0" destOrd="0" presId="urn:microsoft.com/office/officeart/2005/8/layout/hierarchy3"/>
    <dgm:cxn modelId="{94A6E54F-7EFC-4D94-9DA0-40B438934107}" type="presOf" srcId="{B022A50A-68F1-4784-89C6-E4910EAAD843}" destId="{EBAD945F-DFEA-40B8-AB21-2D46B7037BC0}" srcOrd="1" destOrd="0" presId="urn:microsoft.com/office/officeart/2005/8/layout/hierarchy3"/>
    <dgm:cxn modelId="{21B1BE5C-145B-44A2-920A-49BCF607AF87}" type="presOf" srcId="{44163ED7-88F6-4FF1-A3D9-DDF4D6005112}" destId="{D8B0E387-F12B-4F1C-8D17-E82703A7A59E}" srcOrd="0" destOrd="0" presId="urn:microsoft.com/office/officeart/2005/8/layout/hierarchy3"/>
    <dgm:cxn modelId="{437E9A26-2FDA-468D-9597-28E92D6406FD}" type="presOf" srcId="{60F69502-6B09-42DD-AE8F-7EBD65361020}" destId="{87456902-14EB-4CBC-B2F5-BF90382ABBAF}" srcOrd="0" destOrd="0" presId="urn:microsoft.com/office/officeart/2005/8/layout/hierarchy3"/>
    <dgm:cxn modelId="{BA815281-A7F8-4940-B364-2BA4D198359C}" srcId="{EDDC60D9-681C-47D3-B38B-D886460DDA82}" destId="{F20B3C08-FBA0-4C2C-B404-D7294917BF48}" srcOrd="0" destOrd="0" parTransId="{3DA5A4C2-93A7-4D74-9190-99E7A806F22B}" sibTransId="{699C792A-BC10-49B8-8016-765611D9C1EB}"/>
    <dgm:cxn modelId="{3DD52C65-0195-45D9-B556-78FF2EFFBB8E}" type="presOf" srcId="{EDDC60D9-681C-47D3-B38B-D886460DDA82}" destId="{0980B7E6-D041-4F41-863F-556EF0979C48}" srcOrd="1" destOrd="0" presId="urn:microsoft.com/office/officeart/2005/8/layout/hierarchy3"/>
    <dgm:cxn modelId="{7909EDAB-E91A-4FE9-8C8D-14D3FF01E0F3}" type="presParOf" srcId="{87456902-14EB-4CBC-B2F5-BF90382ABBAF}" destId="{E0167BE2-E6FA-4E47-B456-41ADFF2156AE}" srcOrd="0" destOrd="0" presId="urn:microsoft.com/office/officeart/2005/8/layout/hierarchy3"/>
    <dgm:cxn modelId="{0FC07AA3-7AFF-4669-839C-1603253E6031}" type="presParOf" srcId="{E0167BE2-E6FA-4E47-B456-41ADFF2156AE}" destId="{EFBAB158-BBC5-4555-9058-CEC862F16C5D}" srcOrd="0" destOrd="0" presId="urn:microsoft.com/office/officeart/2005/8/layout/hierarchy3"/>
    <dgm:cxn modelId="{5C565F79-8D3E-4719-9119-76182B10E60B}" type="presParOf" srcId="{EFBAB158-BBC5-4555-9058-CEC862F16C5D}" destId="{ED152AC7-07FD-4166-B4DA-941C12436066}" srcOrd="0" destOrd="0" presId="urn:microsoft.com/office/officeart/2005/8/layout/hierarchy3"/>
    <dgm:cxn modelId="{75066459-CB31-448E-BD99-A5D4AA945247}" type="presParOf" srcId="{EFBAB158-BBC5-4555-9058-CEC862F16C5D}" destId="{0980B7E6-D041-4F41-863F-556EF0979C48}" srcOrd="1" destOrd="0" presId="urn:microsoft.com/office/officeart/2005/8/layout/hierarchy3"/>
    <dgm:cxn modelId="{CC50DDAB-F3CA-411C-B463-B3F406D38594}" type="presParOf" srcId="{E0167BE2-E6FA-4E47-B456-41ADFF2156AE}" destId="{C896FD7F-8203-47F7-A175-AB31942F9691}" srcOrd="1" destOrd="0" presId="urn:microsoft.com/office/officeart/2005/8/layout/hierarchy3"/>
    <dgm:cxn modelId="{4B3A9524-2B22-4773-8DCE-916CD66C3087}" type="presParOf" srcId="{C896FD7F-8203-47F7-A175-AB31942F9691}" destId="{2AD4CDE2-CFC2-48DB-A4F6-59A87950B38D}" srcOrd="0" destOrd="0" presId="urn:microsoft.com/office/officeart/2005/8/layout/hierarchy3"/>
    <dgm:cxn modelId="{DC8D46BE-EED6-4FBF-9F09-6D993EF5D34C}" type="presParOf" srcId="{C896FD7F-8203-47F7-A175-AB31942F9691}" destId="{8D68990E-E9B1-4D90-90FF-353F8CE4DB79}" srcOrd="1" destOrd="0" presId="urn:microsoft.com/office/officeart/2005/8/layout/hierarchy3"/>
    <dgm:cxn modelId="{41361DD3-645D-4453-800C-91641B648EA8}" type="presParOf" srcId="{C896FD7F-8203-47F7-A175-AB31942F9691}" destId="{D8B0E387-F12B-4F1C-8D17-E82703A7A59E}" srcOrd="2" destOrd="0" presId="urn:microsoft.com/office/officeart/2005/8/layout/hierarchy3"/>
    <dgm:cxn modelId="{6954C2C7-8BD5-4707-AEAF-B86BE9049D28}" type="presParOf" srcId="{C896FD7F-8203-47F7-A175-AB31942F9691}" destId="{56E9E670-6722-47AE-8FBD-8E7CC4289262}" srcOrd="3" destOrd="0" presId="urn:microsoft.com/office/officeart/2005/8/layout/hierarchy3"/>
    <dgm:cxn modelId="{7EDC458B-FE16-4D5D-AC36-87F1EA196F9B}" type="presParOf" srcId="{87456902-14EB-4CBC-B2F5-BF90382ABBAF}" destId="{F6A25244-45E6-4FC2-9B8F-2FD3AE3753BB}" srcOrd="1" destOrd="0" presId="urn:microsoft.com/office/officeart/2005/8/layout/hierarchy3"/>
    <dgm:cxn modelId="{532110DD-6283-44CF-AB39-A534AC12F356}" type="presParOf" srcId="{F6A25244-45E6-4FC2-9B8F-2FD3AE3753BB}" destId="{B65ABAAE-0104-4111-AFB0-7A56AB95CB88}" srcOrd="0" destOrd="0" presId="urn:microsoft.com/office/officeart/2005/8/layout/hierarchy3"/>
    <dgm:cxn modelId="{46854F1A-EEFD-478D-AED4-3FFF1D0A7B6E}" type="presParOf" srcId="{B65ABAAE-0104-4111-AFB0-7A56AB95CB88}" destId="{9B530719-F07A-48D1-B1F8-62663AB10A8F}" srcOrd="0" destOrd="0" presId="urn:microsoft.com/office/officeart/2005/8/layout/hierarchy3"/>
    <dgm:cxn modelId="{09078E70-A3BB-4CA1-B18D-A4D7709221B7}" type="presParOf" srcId="{B65ABAAE-0104-4111-AFB0-7A56AB95CB88}" destId="{EBAD945F-DFEA-40B8-AB21-2D46B7037BC0}" srcOrd="1" destOrd="0" presId="urn:microsoft.com/office/officeart/2005/8/layout/hierarchy3"/>
    <dgm:cxn modelId="{520ED070-EB67-4CF9-A542-74CA7161C939}" type="presParOf" srcId="{F6A25244-45E6-4FC2-9B8F-2FD3AE3753BB}" destId="{2AF8CFE1-2DFD-498E-A9AE-4A70CCFD3C21}" srcOrd="1" destOrd="0" presId="urn:microsoft.com/office/officeart/2005/8/layout/hierarchy3"/>
    <dgm:cxn modelId="{818F59A1-2F97-42CC-8A89-79E8B8A3F73A}" type="presParOf" srcId="{2AF8CFE1-2DFD-498E-A9AE-4A70CCFD3C21}" destId="{33DB8E81-6C2D-413E-9A46-4AACC5358CBC}" srcOrd="0" destOrd="0" presId="urn:microsoft.com/office/officeart/2005/8/layout/hierarchy3"/>
    <dgm:cxn modelId="{6F5A6292-F693-452A-A3F7-2BE93BE4D1E9}" type="presParOf" srcId="{2AF8CFE1-2DFD-498E-A9AE-4A70CCFD3C21}" destId="{A912E8BD-9C08-4CE8-B557-C3924B55DEB4}" srcOrd="1" destOrd="0" presId="urn:microsoft.com/office/officeart/2005/8/layout/hierarchy3"/>
    <dgm:cxn modelId="{6AF0E922-42AD-4752-9AB4-BFCFFBFB65CA}" type="presParOf" srcId="{2AF8CFE1-2DFD-498E-A9AE-4A70CCFD3C21}" destId="{950FF643-B034-4217-A462-5693F038ADD4}" srcOrd="2" destOrd="0" presId="urn:microsoft.com/office/officeart/2005/8/layout/hierarchy3"/>
    <dgm:cxn modelId="{3C5A5BE4-12C0-4424-98A5-3605CBA303DE}" type="presParOf" srcId="{2AF8CFE1-2DFD-498E-A9AE-4A70CCFD3C21}" destId="{D2FA424E-5344-4C0A-B6C1-6C7C0234CB5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EC4370-856B-4D96-A7E3-682D5417E589}" type="doc">
      <dgm:prSet loTypeId="urn:microsoft.com/office/officeart/2005/8/layout/pyramid3" loCatId="pyramid" qsTypeId="urn:microsoft.com/office/officeart/2005/8/quickstyle/simple1" qsCatId="simple" csTypeId="urn:microsoft.com/office/officeart/2005/8/colors/colorful1" csCatId="colorful" phldr="1"/>
      <dgm:spPr/>
    </dgm:pt>
    <dgm:pt modelId="{D46B169C-CB68-49D6-A1E5-02C966CF1518}">
      <dgm:prSet phldrT="[Text]"/>
      <dgm:spPr>
        <a:solidFill>
          <a:schemeClr val="accent4"/>
        </a:solidFill>
      </dgm:spPr>
      <dgm:t>
        <a:bodyPr/>
        <a:lstStyle/>
        <a:p>
          <a:r>
            <a:rPr lang="en-US" dirty="0" smtClean="0"/>
            <a:t>General Topic Information</a:t>
          </a:r>
          <a:endParaRPr lang="en-US" dirty="0"/>
        </a:p>
      </dgm:t>
    </dgm:pt>
    <dgm:pt modelId="{D578C2AD-7FC8-4C7E-BCED-30550B6073D0}" type="parTrans" cxnId="{9C4C9007-5A4A-46A3-9A8D-60087C9AA40B}">
      <dgm:prSet/>
      <dgm:spPr/>
      <dgm:t>
        <a:bodyPr/>
        <a:lstStyle/>
        <a:p>
          <a:endParaRPr lang="en-US"/>
        </a:p>
      </dgm:t>
    </dgm:pt>
    <dgm:pt modelId="{BB48B20C-956B-42A7-8CA6-E4ECD6432346}" type="sibTrans" cxnId="{9C4C9007-5A4A-46A3-9A8D-60087C9AA40B}">
      <dgm:prSet/>
      <dgm:spPr/>
      <dgm:t>
        <a:bodyPr/>
        <a:lstStyle/>
        <a:p>
          <a:endParaRPr lang="en-US"/>
        </a:p>
      </dgm:t>
    </dgm:pt>
    <dgm:pt modelId="{84EDDEAD-B68D-4E9B-8CD7-42FCD1AD35A5}">
      <dgm:prSet phldrT="[Text]"/>
      <dgm:spPr/>
      <dgm:t>
        <a:bodyPr/>
        <a:lstStyle/>
        <a:p>
          <a:r>
            <a:rPr lang="en-US" dirty="0" smtClean="0"/>
            <a:t>Lead into Point</a:t>
          </a:r>
          <a:endParaRPr lang="en-US" dirty="0"/>
        </a:p>
      </dgm:t>
    </dgm:pt>
    <dgm:pt modelId="{66A1D980-AB41-4D85-94F4-99F638FFF30A}" type="parTrans" cxnId="{8CD0E822-C901-4416-92A4-D11CAD982907}">
      <dgm:prSet/>
      <dgm:spPr/>
      <dgm:t>
        <a:bodyPr/>
        <a:lstStyle/>
        <a:p>
          <a:endParaRPr lang="en-US"/>
        </a:p>
      </dgm:t>
    </dgm:pt>
    <dgm:pt modelId="{7EA673E2-3395-4BA2-83C1-7404D550A541}" type="sibTrans" cxnId="{8CD0E822-C901-4416-92A4-D11CAD982907}">
      <dgm:prSet/>
      <dgm:spPr/>
      <dgm:t>
        <a:bodyPr/>
        <a:lstStyle/>
        <a:p>
          <a:endParaRPr lang="en-US"/>
        </a:p>
      </dgm:t>
    </dgm:pt>
    <dgm:pt modelId="{C05F2F28-F1E3-4D4A-8D4A-9202DAB48B4E}">
      <dgm:prSet phldrT="[Text]" custT="1"/>
      <dgm:spPr>
        <a:solidFill>
          <a:schemeClr val="accent1"/>
        </a:solidFill>
      </dgm:spPr>
      <dgm:t>
        <a:bodyPr anchor="t" anchorCtr="0"/>
        <a:lstStyle/>
        <a:p>
          <a:r>
            <a:rPr lang="en-US" sz="3200" dirty="0" smtClean="0"/>
            <a:t>Claim or</a:t>
          </a:r>
        </a:p>
        <a:p>
          <a:r>
            <a:rPr lang="en-US" sz="3200" dirty="0" smtClean="0"/>
            <a:t> Controlling Idea</a:t>
          </a:r>
          <a:endParaRPr lang="en-US" sz="3200" dirty="0"/>
        </a:p>
      </dgm:t>
    </dgm:pt>
    <dgm:pt modelId="{F40EC786-74AF-4752-8C42-2C9378E4EE6F}" type="parTrans" cxnId="{E94B2318-3A58-4DF2-A07D-5F7944B7F94B}">
      <dgm:prSet/>
      <dgm:spPr/>
      <dgm:t>
        <a:bodyPr/>
        <a:lstStyle/>
        <a:p>
          <a:endParaRPr lang="en-US"/>
        </a:p>
      </dgm:t>
    </dgm:pt>
    <dgm:pt modelId="{A87AE51B-30DE-4EAE-99A4-1F435C5B133F}" type="sibTrans" cxnId="{E94B2318-3A58-4DF2-A07D-5F7944B7F94B}">
      <dgm:prSet/>
      <dgm:spPr/>
      <dgm:t>
        <a:bodyPr/>
        <a:lstStyle/>
        <a:p>
          <a:endParaRPr lang="en-US"/>
        </a:p>
      </dgm:t>
    </dgm:pt>
    <dgm:pt modelId="{8A7B50AD-5DBF-41BF-A2E1-F66B6E3599C1}" type="pres">
      <dgm:prSet presAssocID="{61EC4370-856B-4D96-A7E3-682D5417E589}" presName="Name0" presStyleCnt="0">
        <dgm:presLayoutVars>
          <dgm:dir/>
          <dgm:animLvl val="lvl"/>
          <dgm:resizeHandles val="exact"/>
        </dgm:presLayoutVars>
      </dgm:prSet>
      <dgm:spPr/>
    </dgm:pt>
    <dgm:pt modelId="{A03BAADF-3302-495A-A40D-461FC6BEDB1E}" type="pres">
      <dgm:prSet presAssocID="{D46B169C-CB68-49D6-A1E5-02C966CF1518}" presName="Name8" presStyleCnt="0"/>
      <dgm:spPr/>
    </dgm:pt>
    <dgm:pt modelId="{B0324551-8560-44C0-B7B9-943A2CBA15C3}" type="pres">
      <dgm:prSet presAssocID="{D46B169C-CB68-49D6-A1E5-02C966CF1518}" presName="level" presStyleLbl="node1" presStyleIdx="0" presStyleCnt="3" custScaleY="42010">
        <dgm:presLayoutVars>
          <dgm:chMax val="1"/>
          <dgm:bulletEnabled val="1"/>
        </dgm:presLayoutVars>
      </dgm:prSet>
      <dgm:spPr/>
      <dgm:t>
        <a:bodyPr/>
        <a:lstStyle/>
        <a:p>
          <a:endParaRPr lang="en-US"/>
        </a:p>
      </dgm:t>
    </dgm:pt>
    <dgm:pt modelId="{F64D4B29-E8A6-435C-BC28-3CE219DEB147}" type="pres">
      <dgm:prSet presAssocID="{D46B169C-CB68-49D6-A1E5-02C966CF1518}" presName="levelTx" presStyleLbl="revTx" presStyleIdx="0" presStyleCnt="0">
        <dgm:presLayoutVars>
          <dgm:chMax val="1"/>
          <dgm:bulletEnabled val="1"/>
        </dgm:presLayoutVars>
      </dgm:prSet>
      <dgm:spPr/>
      <dgm:t>
        <a:bodyPr/>
        <a:lstStyle/>
        <a:p>
          <a:endParaRPr lang="en-US"/>
        </a:p>
      </dgm:t>
    </dgm:pt>
    <dgm:pt modelId="{65380A81-CF03-4AC6-88D2-010838F32A7E}" type="pres">
      <dgm:prSet presAssocID="{84EDDEAD-B68D-4E9B-8CD7-42FCD1AD35A5}" presName="Name8" presStyleCnt="0"/>
      <dgm:spPr/>
    </dgm:pt>
    <dgm:pt modelId="{89D48A2E-9444-49A9-B87F-811DED2DB841}" type="pres">
      <dgm:prSet presAssocID="{84EDDEAD-B68D-4E9B-8CD7-42FCD1AD35A5}" presName="level" presStyleLbl="node1" presStyleIdx="1" presStyleCnt="3" custScaleY="30784">
        <dgm:presLayoutVars>
          <dgm:chMax val="1"/>
          <dgm:bulletEnabled val="1"/>
        </dgm:presLayoutVars>
      </dgm:prSet>
      <dgm:spPr/>
      <dgm:t>
        <a:bodyPr/>
        <a:lstStyle/>
        <a:p>
          <a:endParaRPr lang="en-US"/>
        </a:p>
      </dgm:t>
    </dgm:pt>
    <dgm:pt modelId="{A3C3C235-E275-479A-81D3-C08F5C706B25}" type="pres">
      <dgm:prSet presAssocID="{84EDDEAD-B68D-4E9B-8CD7-42FCD1AD35A5}" presName="levelTx" presStyleLbl="revTx" presStyleIdx="0" presStyleCnt="0">
        <dgm:presLayoutVars>
          <dgm:chMax val="1"/>
          <dgm:bulletEnabled val="1"/>
        </dgm:presLayoutVars>
      </dgm:prSet>
      <dgm:spPr/>
      <dgm:t>
        <a:bodyPr/>
        <a:lstStyle/>
        <a:p>
          <a:endParaRPr lang="en-US"/>
        </a:p>
      </dgm:t>
    </dgm:pt>
    <dgm:pt modelId="{CBD181E0-D46B-4297-9C96-069AD9E6B497}" type="pres">
      <dgm:prSet presAssocID="{C05F2F28-F1E3-4D4A-8D4A-9202DAB48B4E}" presName="Name8" presStyleCnt="0"/>
      <dgm:spPr/>
    </dgm:pt>
    <dgm:pt modelId="{0E8C22D8-08A0-4A96-A009-9FFAFA8351D7}" type="pres">
      <dgm:prSet presAssocID="{C05F2F28-F1E3-4D4A-8D4A-9202DAB48B4E}" presName="level" presStyleLbl="node1" presStyleIdx="2" presStyleCnt="3" custScaleX="99754">
        <dgm:presLayoutVars>
          <dgm:chMax val="1"/>
          <dgm:bulletEnabled val="1"/>
        </dgm:presLayoutVars>
      </dgm:prSet>
      <dgm:spPr/>
      <dgm:t>
        <a:bodyPr/>
        <a:lstStyle/>
        <a:p>
          <a:endParaRPr lang="en-US"/>
        </a:p>
      </dgm:t>
    </dgm:pt>
    <dgm:pt modelId="{661F6A92-FE8B-4437-9966-23E3E13877F0}" type="pres">
      <dgm:prSet presAssocID="{C05F2F28-F1E3-4D4A-8D4A-9202DAB48B4E}" presName="levelTx" presStyleLbl="revTx" presStyleIdx="0" presStyleCnt="0">
        <dgm:presLayoutVars>
          <dgm:chMax val="1"/>
          <dgm:bulletEnabled val="1"/>
        </dgm:presLayoutVars>
      </dgm:prSet>
      <dgm:spPr/>
      <dgm:t>
        <a:bodyPr/>
        <a:lstStyle/>
        <a:p>
          <a:endParaRPr lang="en-US"/>
        </a:p>
      </dgm:t>
    </dgm:pt>
  </dgm:ptLst>
  <dgm:cxnLst>
    <dgm:cxn modelId="{3541EC4F-728A-4A18-8A2B-668201949276}" type="presOf" srcId="{D46B169C-CB68-49D6-A1E5-02C966CF1518}" destId="{B0324551-8560-44C0-B7B9-943A2CBA15C3}" srcOrd="0" destOrd="0" presId="urn:microsoft.com/office/officeart/2005/8/layout/pyramid3"/>
    <dgm:cxn modelId="{2B78812C-A240-4367-8018-7772A9E4BC90}" type="presOf" srcId="{C05F2F28-F1E3-4D4A-8D4A-9202DAB48B4E}" destId="{0E8C22D8-08A0-4A96-A009-9FFAFA8351D7}" srcOrd="0" destOrd="0" presId="urn:microsoft.com/office/officeart/2005/8/layout/pyramid3"/>
    <dgm:cxn modelId="{62ED861B-F78E-4A0E-9EC2-7088E079D6B7}" type="presOf" srcId="{84EDDEAD-B68D-4E9B-8CD7-42FCD1AD35A5}" destId="{89D48A2E-9444-49A9-B87F-811DED2DB841}" srcOrd="0" destOrd="0" presId="urn:microsoft.com/office/officeart/2005/8/layout/pyramid3"/>
    <dgm:cxn modelId="{26C168B5-176E-4463-B1E0-D9D1952D90CF}" type="presOf" srcId="{61EC4370-856B-4D96-A7E3-682D5417E589}" destId="{8A7B50AD-5DBF-41BF-A2E1-F66B6E3599C1}" srcOrd="0" destOrd="0" presId="urn:microsoft.com/office/officeart/2005/8/layout/pyramid3"/>
    <dgm:cxn modelId="{8CD0E822-C901-4416-92A4-D11CAD982907}" srcId="{61EC4370-856B-4D96-A7E3-682D5417E589}" destId="{84EDDEAD-B68D-4E9B-8CD7-42FCD1AD35A5}" srcOrd="1" destOrd="0" parTransId="{66A1D980-AB41-4D85-94F4-99F638FFF30A}" sibTransId="{7EA673E2-3395-4BA2-83C1-7404D550A541}"/>
    <dgm:cxn modelId="{D091F934-8971-4413-A7ED-C80EAD5FFCFD}" type="presOf" srcId="{84EDDEAD-B68D-4E9B-8CD7-42FCD1AD35A5}" destId="{A3C3C235-E275-479A-81D3-C08F5C706B25}" srcOrd="1" destOrd="0" presId="urn:microsoft.com/office/officeart/2005/8/layout/pyramid3"/>
    <dgm:cxn modelId="{9C4C9007-5A4A-46A3-9A8D-60087C9AA40B}" srcId="{61EC4370-856B-4D96-A7E3-682D5417E589}" destId="{D46B169C-CB68-49D6-A1E5-02C966CF1518}" srcOrd="0" destOrd="0" parTransId="{D578C2AD-7FC8-4C7E-BCED-30550B6073D0}" sibTransId="{BB48B20C-956B-42A7-8CA6-E4ECD6432346}"/>
    <dgm:cxn modelId="{E94B2318-3A58-4DF2-A07D-5F7944B7F94B}" srcId="{61EC4370-856B-4D96-A7E3-682D5417E589}" destId="{C05F2F28-F1E3-4D4A-8D4A-9202DAB48B4E}" srcOrd="2" destOrd="0" parTransId="{F40EC786-74AF-4752-8C42-2C9378E4EE6F}" sibTransId="{A87AE51B-30DE-4EAE-99A4-1F435C5B133F}"/>
    <dgm:cxn modelId="{B7C883B1-F7FD-4EA6-B958-4A4248DBACB4}" type="presOf" srcId="{C05F2F28-F1E3-4D4A-8D4A-9202DAB48B4E}" destId="{661F6A92-FE8B-4437-9966-23E3E13877F0}" srcOrd="1" destOrd="0" presId="urn:microsoft.com/office/officeart/2005/8/layout/pyramid3"/>
    <dgm:cxn modelId="{4681C761-ED9A-4998-89A0-DEE1ECA84EAD}" type="presOf" srcId="{D46B169C-CB68-49D6-A1E5-02C966CF1518}" destId="{F64D4B29-E8A6-435C-BC28-3CE219DEB147}" srcOrd="1" destOrd="0" presId="urn:microsoft.com/office/officeart/2005/8/layout/pyramid3"/>
    <dgm:cxn modelId="{DBC79A41-B5BE-4503-8EDD-B4DAA664D571}" type="presParOf" srcId="{8A7B50AD-5DBF-41BF-A2E1-F66B6E3599C1}" destId="{A03BAADF-3302-495A-A40D-461FC6BEDB1E}" srcOrd="0" destOrd="0" presId="urn:microsoft.com/office/officeart/2005/8/layout/pyramid3"/>
    <dgm:cxn modelId="{5E531F38-B727-4297-9A93-E52BA960518D}" type="presParOf" srcId="{A03BAADF-3302-495A-A40D-461FC6BEDB1E}" destId="{B0324551-8560-44C0-B7B9-943A2CBA15C3}" srcOrd="0" destOrd="0" presId="urn:microsoft.com/office/officeart/2005/8/layout/pyramid3"/>
    <dgm:cxn modelId="{894C799F-4168-4050-815E-931328C696A8}" type="presParOf" srcId="{A03BAADF-3302-495A-A40D-461FC6BEDB1E}" destId="{F64D4B29-E8A6-435C-BC28-3CE219DEB147}" srcOrd="1" destOrd="0" presId="urn:microsoft.com/office/officeart/2005/8/layout/pyramid3"/>
    <dgm:cxn modelId="{F980F5A0-1AB9-4736-BF68-19756D3D7009}" type="presParOf" srcId="{8A7B50AD-5DBF-41BF-A2E1-F66B6E3599C1}" destId="{65380A81-CF03-4AC6-88D2-010838F32A7E}" srcOrd="1" destOrd="0" presId="urn:microsoft.com/office/officeart/2005/8/layout/pyramid3"/>
    <dgm:cxn modelId="{4B75B6AB-C6D9-4614-AD04-3509D843420E}" type="presParOf" srcId="{65380A81-CF03-4AC6-88D2-010838F32A7E}" destId="{89D48A2E-9444-49A9-B87F-811DED2DB841}" srcOrd="0" destOrd="0" presId="urn:microsoft.com/office/officeart/2005/8/layout/pyramid3"/>
    <dgm:cxn modelId="{981673C6-602B-49F2-A7A8-517759E1921A}" type="presParOf" srcId="{65380A81-CF03-4AC6-88D2-010838F32A7E}" destId="{A3C3C235-E275-479A-81D3-C08F5C706B25}" srcOrd="1" destOrd="0" presId="urn:microsoft.com/office/officeart/2005/8/layout/pyramid3"/>
    <dgm:cxn modelId="{E0063587-1239-4583-88F4-6CFBA21BE3F0}" type="presParOf" srcId="{8A7B50AD-5DBF-41BF-A2E1-F66B6E3599C1}" destId="{CBD181E0-D46B-4297-9C96-069AD9E6B497}" srcOrd="2" destOrd="0" presId="urn:microsoft.com/office/officeart/2005/8/layout/pyramid3"/>
    <dgm:cxn modelId="{76E49FDD-3B4D-45A0-A23D-669E17F4F6B4}" type="presParOf" srcId="{CBD181E0-D46B-4297-9C96-069AD9E6B497}" destId="{0E8C22D8-08A0-4A96-A009-9FFAFA8351D7}" srcOrd="0" destOrd="0" presId="urn:microsoft.com/office/officeart/2005/8/layout/pyramid3"/>
    <dgm:cxn modelId="{61DB40B6-5349-4DEC-BB47-39065BD49309}" type="presParOf" srcId="{CBD181E0-D46B-4297-9C96-069AD9E6B497}" destId="{661F6A92-FE8B-4437-9966-23E3E13877F0}"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EC4370-856B-4D96-A7E3-682D5417E589}" type="doc">
      <dgm:prSet loTypeId="urn:microsoft.com/office/officeart/2005/8/layout/pyramid3" loCatId="pyramid" qsTypeId="urn:microsoft.com/office/officeart/2005/8/quickstyle/simple1" qsCatId="simple" csTypeId="urn:microsoft.com/office/officeart/2005/8/colors/colorful1" csCatId="colorful" phldr="1"/>
      <dgm:spPr/>
    </dgm:pt>
    <dgm:pt modelId="{D46B169C-CB68-49D6-A1E5-02C966CF1518}">
      <dgm:prSet phldrT="[Text]" custT="1"/>
      <dgm:spPr>
        <a:solidFill>
          <a:schemeClr val="accent4"/>
        </a:solidFill>
      </dgm:spPr>
      <dgm:t>
        <a:bodyPr/>
        <a:lstStyle/>
        <a:p>
          <a:r>
            <a:rPr lang="en-US" sz="2400" dirty="0" smtClean="0"/>
            <a:t>General Topic Information</a:t>
          </a:r>
          <a:endParaRPr lang="en-US" sz="2400" dirty="0"/>
        </a:p>
      </dgm:t>
    </dgm:pt>
    <dgm:pt modelId="{D578C2AD-7FC8-4C7E-BCED-30550B6073D0}" type="parTrans" cxnId="{9C4C9007-5A4A-46A3-9A8D-60087C9AA40B}">
      <dgm:prSet/>
      <dgm:spPr/>
      <dgm:t>
        <a:bodyPr/>
        <a:lstStyle/>
        <a:p>
          <a:endParaRPr lang="en-US"/>
        </a:p>
      </dgm:t>
    </dgm:pt>
    <dgm:pt modelId="{BB48B20C-956B-42A7-8CA6-E4ECD6432346}" type="sibTrans" cxnId="{9C4C9007-5A4A-46A3-9A8D-60087C9AA40B}">
      <dgm:prSet/>
      <dgm:spPr/>
      <dgm:t>
        <a:bodyPr/>
        <a:lstStyle/>
        <a:p>
          <a:endParaRPr lang="en-US"/>
        </a:p>
      </dgm:t>
    </dgm:pt>
    <dgm:pt modelId="{84EDDEAD-B68D-4E9B-8CD7-42FCD1AD35A5}">
      <dgm:prSet phldrT="[Text]" custT="1"/>
      <dgm:spPr/>
      <dgm:t>
        <a:bodyPr/>
        <a:lstStyle/>
        <a:p>
          <a:r>
            <a:rPr lang="en-US" sz="2400" dirty="0" smtClean="0"/>
            <a:t>Lead into Point</a:t>
          </a:r>
          <a:endParaRPr lang="en-US" sz="2400" dirty="0"/>
        </a:p>
      </dgm:t>
    </dgm:pt>
    <dgm:pt modelId="{66A1D980-AB41-4D85-94F4-99F638FFF30A}" type="parTrans" cxnId="{8CD0E822-C901-4416-92A4-D11CAD982907}">
      <dgm:prSet/>
      <dgm:spPr/>
      <dgm:t>
        <a:bodyPr/>
        <a:lstStyle/>
        <a:p>
          <a:endParaRPr lang="en-US"/>
        </a:p>
      </dgm:t>
    </dgm:pt>
    <dgm:pt modelId="{7EA673E2-3395-4BA2-83C1-7404D550A541}" type="sibTrans" cxnId="{8CD0E822-C901-4416-92A4-D11CAD982907}">
      <dgm:prSet/>
      <dgm:spPr/>
      <dgm:t>
        <a:bodyPr/>
        <a:lstStyle/>
        <a:p>
          <a:endParaRPr lang="en-US"/>
        </a:p>
      </dgm:t>
    </dgm:pt>
    <dgm:pt modelId="{C05F2F28-F1E3-4D4A-8D4A-9202DAB48B4E}">
      <dgm:prSet phldrT="[Text]" custT="1"/>
      <dgm:spPr>
        <a:solidFill>
          <a:schemeClr val="accent1"/>
        </a:solidFill>
      </dgm:spPr>
      <dgm:t>
        <a:bodyPr anchor="t" anchorCtr="0"/>
        <a:lstStyle/>
        <a:p>
          <a:r>
            <a:rPr lang="en-US" sz="2000" dirty="0" smtClean="0"/>
            <a:t>Claim or</a:t>
          </a:r>
        </a:p>
        <a:p>
          <a:r>
            <a:rPr lang="en-US" sz="2000" dirty="0" smtClean="0"/>
            <a:t> Controlling Idea</a:t>
          </a:r>
          <a:endParaRPr lang="en-US" sz="2000" dirty="0"/>
        </a:p>
      </dgm:t>
    </dgm:pt>
    <dgm:pt modelId="{F40EC786-74AF-4752-8C42-2C9378E4EE6F}" type="parTrans" cxnId="{E94B2318-3A58-4DF2-A07D-5F7944B7F94B}">
      <dgm:prSet/>
      <dgm:spPr/>
      <dgm:t>
        <a:bodyPr/>
        <a:lstStyle/>
        <a:p>
          <a:endParaRPr lang="en-US"/>
        </a:p>
      </dgm:t>
    </dgm:pt>
    <dgm:pt modelId="{A87AE51B-30DE-4EAE-99A4-1F435C5B133F}" type="sibTrans" cxnId="{E94B2318-3A58-4DF2-A07D-5F7944B7F94B}">
      <dgm:prSet/>
      <dgm:spPr/>
      <dgm:t>
        <a:bodyPr/>
        <a:lstStyle/>
        <a:p>
          <a:endParaRPr lang="en-US"/>
        </a:p>
      </dgm:t>
    </dgm:pt>
    <dgm:pt modelId="{8A7B50AD-5DBF-41BF-A2E1-F66B6E3599C1}" type="pres">
      <dgm:prSet presAssocID="{61EC4370-856B-4D96-A7E3-682D5417E589}" presName="Name0" presStyleCnt="0">
        <dgm:presLayoutVars>
          <dgm:dir/>
          <dgm:animLvl val="lvl"/>
          <dgm:resizeHandles val="exact"/>
        </dgm:presLayoutVars>
      </dgm:prSet>
      <dgm:spPr/>
    </dgm:pt>
    <dgm:pt modelId="{A03BAADF-3302-495A-A40D-461FC6BEDB1E}" type="pres">
      <dgm:prSet presAssocID="{D46B169C-CB68-49D6-A1E5-02C966CF1518}" presName="Name8" presStyleCnt="0"/>
      <dgm:spPr/>
    </dgm:pt>
    <dgm:pt modelId="{B0324551-8560-44C0-B7B9-943A2CBA15C3}" type="pres">
      <dgm:prSet presAssocID="{D46B169C-CB68-49D6-A1E5-02C966CF1518}" presName="level" presStyleLbl="node1" presStyleIdx="0" presStyleCnt="3" custScaleY="42010">
        <dgm:presLayoutVars>
          <dgm:chMax val="1"/>
          <dgm:bulletEnabled val="1"/>
        </dgm:presLayoutVars>
      </dgm:prSet>
      <dgm:spPr/>
      <dgm:t>
        <a:bodyPr/>
        <a:lstStyle/>
        <a:p>
          <a:endParaRPr lang="en-US"/>
        </a:p>
      </dgm:t>
    </dgm:pt>
    <dgm:pt modelId="{F64D4B29-E8A6-435C-BC28-3CE219DEB147}" type="pres">
      <dgm:prSet presAssocID="{D46B169C-CB68-49D6-A1E5-02C966CF1518}" presName="levelTx" presStyleLbl="revTx" presStyleIdx="0" presStyleCnt="0">
        <dgm:presLayoutVars>
          <dgm:chMax val="1"/>
          <dgm:bulletEnabled val="1"/>
        </dgm:presLayoutVars>
      </dgm:prSet>
      <dgm:spPr/>
      <dgm:t>
        <a:bodyPr/>
        <a:lstStyle/>
        <a:p>
          <a:endParaRPr lang="en-US"/>
        </a:p>
      </dgm:t>
    </dgm:pt>
    <dgm:pt modelId="{65380A81-CF03-4AC6-88D2-010838F32A7E}" type="pres">
      <dgm:prSet presAssocID="{84EDDEAD-B68D-4E9B-8CD7-42FCD1AD35A5}" presName="Name8" presStyleCnt="0"/>
      <dgm:spPr/>
    </dgm:pt>
    <dgm:pt modelId="{89D48A2E-9444-49A9-B87F-811DED2DB841}" type="pres">
      <dgm:prSet presAssocID="{84EDDEAD-B68D-4E9B-8CD7-42FCD1AD35A5}" presName="level" presStyleLbl="node1" presStyleIdx="1" presStyleCnt="3" custScaleY="30784">
        <dgm:presLayoutVars>
          <dgm:chMax val="1"/>
          <dgm:bulletEnabled val="1"/>
        </dgm:presLayoutVars>
      </dgm:prSet>
      <dgm:spPr/>
      <dgm:t>
        <a:bodyPr/>
        <a:lstStyle/>
        <a:p>
          <a:endParaRPr lang="en-US"/>
        </a:p>
      </dgm:t>
    </dgm:pt>
    <dgm:pt modelId="{A3C3C235-E275-479A-81D3-C08F5C706B25}" type="pres">
      <dgm:prSet presAssocID="{84EDDEAD-B68D-4E9B-8CD7-42FCD1AD35A5}" presName="levelTx" presStyleLbl="revTx" presStyleIdx="0" presStyleCnt="0">
        <dgm:presLayoutVars>
          <dgm:chMax val="1"/>
          <dgm:bulletEnabled val="1"/>
        </dgm:presLayoutVars>
      </dgm:prSet>
      <dgm:spPr/>
      <dgm:t>
        <a:bodyPr/>
        <a:lstStyle/>
        <a:p>
          <a:endParaRPr lang="en-US"/>
        </a:p>
      </dgm:t>
    </dgm:pt>
    <dgm:pt modelId="{CBD181E0-D46B-4297-9C96-069AD9E6B497}" type="pres">
      <dgm:prSet presAssocID="{C05F2F28-F1E3-4D4A-8D4A-9202DAB48B4E}" presName="Name8" presStyleCnt="0"/>
      <dgm:spPr/>
    </dgm:pt>
    <dgm:pt modelId="{0E8C22D8-08A0-4A96-A009-9FFAFA8351D7}" type="pres">
      <dgm:prSet presAssocID="{C05F2F28-F1E3-4D4A-8D4A-9202DAB48B4E}" presName="level" presStyleLbl="node1" presStyleIdx="2" presStyleCnt="3" custScaleX="99754">
        <dgm:presLayoutVars>
          <dgm:chMax val="1"/>
          <dgm:bulletEnabled val="1"/>
        </dgm:presLayoutVars>
      </dgm:prSet>
      <dgm:spPr/>
      <dgm:t>
        <a:bodyPr/>
        <a:lstStyle/>
        <a:p>
          <a:endParaRPr lang="en-US"/>
        </a:p>
      </dgm:t>
    </dgm:pt>
    <dgm:pt modelId="{661F6A92-FE8B-4437-9966-23E3E13877F0}" type="pres">
      <dgm:prSet presAssocID="{C05F2F28-F1E3-4D4A-8D4A-9202DAB48B4E}" presName="levelTx" presStyleLbl="revTx" presStyleIdx="0" presStyleCnt="0">
        <dgm:presLayoutVars>
          <dgm:chMax val="1"/>
          <dgm:bulletEnabled val="1"/>
        </dgm:presLayoutVars>
      </dgm:prSet>
      <dgm:spPr/>
      <dgm:t>
        <a:bodyPr/>
        <a:lstStyle/>
        <a:p>
          <a:endParaRPr lang="en-US"/>
        </a:p>
      </dgm:t>
    </dgm:pt>
  </dgm:ptLst>
  <dgm:cxnLst>
    <dgm:cxn modelId="{FFB93382-6F93-4015-9F78-28028ED84D1C}" type="presOf" srcId="{61EC4370-856B-4D96-A7E3-682D5417E589}" destId="{8A7B50AD-5DBF-41BF-A2E1-F66B6E3599C1}" srcOrd="0" destOrd="0" presId="urn:microsoft.com/office/officeart/2005/8/layout/pyramid3"/>
    <dgm:cxn modelId="{9C4C9007-5A4A-46A3-9A8D-60087C9AA40B}" srcId="{61EC4370-856B-4D96-A7E3-682D5417E589}" destId="{D46B169C-CB68-49D6-A1E5-02C966CF1518}" srcOrd="0" destOrd="0" parTransId="{D578C2AD-7FC8-4C7E-BCED-30550B6073D0}" sibTransId="{BB48B20C-956B-42A7-8CA6-E4ECD6432346}"/>
    <dgm:cxn modelId="{0536672D-CBFD-4407-A6FF-0E1A81192FE8}" type="presOf" srcId="{84EDDEAD-B68D-4E9B-8CD7-42FCD1AD35A5}" destId="{A3C3C235-E275-479A-81D3-C08F5C706B25}" srcOrd="1" destOrd="0" presId="urn:microsoft.com/office/officeart/2005/8/layout/pyramid3"/>
    <dgm:cxn modelId="{E94B2318-3A58-4DF2-A07D-5F7944B7F94B}" srcId="{61EC4370-856B-4D96-A7E3-682D5417E589}" destId="{C05F2F28-F1E3-4D4A-8D4A-9202DAB48B4E}" srcOrd="2" destOrd="0" parTransId="{F40EC786-74AF-4752-8C42-2C9378E4EE6F}" sibTransId="{A87AE51B-30DE-4EAE-99A4-1F435C5B133F}"/>
    <dgm:cxn modelId="{7F0BC455-690A-4774-A62F-C27525228C5C}" type="presOf" srcId="{C05F2F28-F1E3-4D4A-8D4A-9202DAB48B4E}" destId="{661F6A92-FE8B-4437-9966-23E3E13877F0}" srcOrd="1" destOrd="0" presId="urn:microsoft.com/office/officeart/2005/8/layout/pyramid3"/>
    <dgm:cxn modelId="{EF72C355-AA7B-4916-81B5-D4801A9B2011}" type="presOf" srcId="{84EDDEAD-B68D-4E9B-8CD7-42FCD1AD35A5}" destId="{89D48A2E-9444-49A9-B87F-811DED2DB841}" srcOrd="0" destOrd="0" presId="urn:microsoft.com/office/officeart/2005/8/layout/pyramid3"/>
    <dgm:cxn modelId="{00F654F8-3526-44B4-978E-5D2E2A1C3602}" type="presOf" srcId="{D46B169C-CB68-49D6-A1E5-02C966CF1518}" destId="{F64D4B29-E8A6-435C-BC28-3CE219DEB147}" srcOrd="1" destOrd="0" presId="urn:microsoft.com/office/officeart/2005/8/layout/pyramid3"/>
    <dgm:cxn modelId="{8CD0E822-C901-4416-92A4-D11CAD982907}" srcId="{61EC4370-856B-4D96-A7E3-682D5417E589}" destId="{84EDDEAD-B68D-4E9B-8CD7-42FCD1AD35A5}" srcOrd="1" destOrd="0" parTransId="{66A1D980-AB41-4D85-94F4-99F638FFF30A}" sibTransId="{7EA673E2-3395-4BA2-83C1-7404D550A541}"/>
    <dgm:cxn modelId="{FCBC1ADE-0D07-4556-9901-0B9E53C92E88}" type="presOf" srcId="{C05F2F28-F1E3-4D4A-8D4A-9202DAB48B4E}" destId="{0E8C22D8-08A0-4A96-A009-9FFAFA8351D7}" srcOrd="0" destOrd="0" presId="urn:microsoft.com/office/officeart/2005/8/layout/pyramid3"/>
    <dgm:cxn modelId="{EE817932-A9E5-469D-83AA-9B53B7D21BEA}" type="presOf" srcId="{D46B169C-CB68-49D6-A1E5-02C966CF1518}" destId="{B0324551-8560-44C0-B7B9-943A2CBA15C3}" srcOrd="0" destOrd="0" presId="urn:microsoft.com/office/officeart/2005/8/layout/pyramid3"/>
    <dgm:cxn modelId="{D4B1ACA4-4136-465D-B184-6376804A1D92}" type="presParOf" srcId="{8A7B50AD-5DBF-41BF-A2E1-F66B6E3599C1}" destId="{A03BAADF-3302-495A-A40D-461FC6BEDB1E}" srcOrd="0" destOrd="0" presId="urn:microsoft.com/office/officeart/2005/8/layout/pyramid3"/>
    <dgm:cxn modelId="{97FCEA1C-E5AF-4BAA-8F98-A3AE4AD1CF62}" type="presParOf" srcId="{A03BAADF-3302-495A-A40D-461FC6BEDB1E}" destId="{B0324551-8560-44C0-B7B9-943A2CBA15C3}" srcOrd="0" destOrd="0" presId="urn:microsoft.com/office/officeart/2005/8/layout/pyramid3"/>
    <dgm:cxn modelId="{4210787F-C025-423B-A3EE-865FDEAF929B}" type="presParOf" srcId="{A03BAADF-3302-495A-A40D-461FC6BEDB1E}" destId="{F64D4B29-E8A6-435C-BC28-3CE219DEB147}" srcOrd="1" destOrd="0" presId="urn:microsoft.com/office/officeart/2005/8/layout/pyramid3"/>
    <dgm:cxn modelId="{9E5A33E3-458B-423B-A821-583661942333}" type="presParOf" srcId="{8A7B50AD-5DBF-41BF-A2E1-F66B6E3599C1}" destId="{65380A81-CF03-4AC6-88D2-010838F32A7E}" srcOrd="1" destOrd="0" presId="urn:microsoft.com/office/officeart/2005/8/layout/pyramid3"/>
    <dgm:cxn modelId="{F6D06536-C156-4FC8-9B62-02E6E3F828E2}" type="presParOf" srcId="{65380A81-CF03-4AC6-88D2-010838F32A7E}" destId="{89D48A2E-9444-49A9-B87F-811DED2DB841}" srcOrd="0" destOrd="0" presId="urn:microsoft.com/office/officeart/2005/8/layout/pyramid3"/>
    <dgm:cxn modelId="{56CE55C2-9B68-4C5A-9ACD-4DE1127A44EC}" type="presParOf" srcId="{65380A81-CF03-4AC6-88D2-010838F32A7E}" destId="{A3C3C235-E275-479A-81D3-C08F5C706B25}" srcOrd="1" destOrd="0" presId="urn:microsoft.com/office/officeart/2005/8/layout/pyramid3"/>
    <dgm:cxn modelId="{3C28A0E0-42F6-4A48-B298-C0D9FDD9B28D}" type="presParOf" srcId="{8A7B50AD-5DBF-41BF-A2E1-F66B6E3599C1}" destId="{CBD181E0-D46B-4297-9C96-069AD9E6B497}" srcOrd="2" destOrd="0" presId="urn:microsoft.com/office/officeart/2005/8/layout/pyramid3"/>
    <dgm:cxn modelId="{45AF551D-4909-4672-A7E2-E27F0104487A}" type="presParOf" srcId="{CBD181E0-D46B-4297-9C96-069AD9E6B497}" destId="{0E8C22D8-08A0-4A96-A009-9FFAFA8351D7}" srcOrd="0" destOrd="0" presId="urn:microsoft.com/office/officeart/2005/8/layout/pyramid3"/>
    <dgm:cxn modelId="{2D5EA7D8-D687-4B72-A28F-F1121841ACBA}" type="presParOf" srcId="{CBD181E0-D46B-4297-9C96-069AD9E6B497}" destId="{661F6A92-FE8B-4437-9966-23E3E13877F0}"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2B116E-F67C-4020-83DF-5BBA4BB3CE80}" type="doc">
      <dgm:prSet loTypeId="urn:microsoft.com/office/officeart/2005/8/layout/pyramid1" loCatId="pyramid" qsTypeId="urn:microsoft.com/office/officeart/2005/8/quickstyle/simple1" qsCatId="simple" csTypeId="urn:microsoft.com/office/officeart/2005/8/colors/colorful1" csCatId="colorful" phldr="1"/>
      <dgm:spPr/>
    </dgm:pt>
    <dgm:pt modelId="{CBDEBFE1-3A91-474B-8EB7-74D818D97A76}">
      <dgm:prSet phldrT="[Text]" custT="1"/>
      <dgm:spPr>
        <a:solidFill>
          <a:schemeClr val="accent1"/>
        </a:solidFill>
      </dgm:spPr>
      <dgm:t>
        <a:bodyPr anchor="b" anchorCtr="0"/>
        <a:lstStyle/>
        <a:p>
          <a:r>
            <a:rPr lang="en-US" sz="3200" dirty="0" smtClean="0"/>
            <a:t>Rephrase Claim / Controlling Idea</a:t>
          </a:r>
          <a:endParaRPr lang="en-US" sz="3200" dirty="0"/>
        </a:p>
      </dgm:t>
    </dgm:pt>
    <dgm:pt modelId="{79AAC87A-C8B3-43FB-A17B-51F19722B509}" type="parTrans" cxnId="{1A3ADB20-E080-45FD-ACD3-FF2CD0ABF931}">
      <dgm:prSet/>
      <dgm:spPr/>
      <dgm:t>
        <a:bodyPr/>
        <a:lstStyle/>
        <a:p>
          <a:endParaRPr lang="en-US"/>
        </a:p>
      </dgm:t>
    </dgm:pt>
    <dgm:pt modelId="{249189F9-A104-475E-9312-5553F3616560}" type="sibTrans" cxnId="{1A3ADB20-E080-45FD-ACD3-FF2CD0ABF931}">
      <dgm:prSet/>
      <dgm:spPr/>
      <dgm:t>
        <a:bodyPr/>
        <a:lstStyle/>
        <a:p>
          <a:endParaRPr lang="en-US"/>
        </a:p>
      </dgm:t>
    </dgm:pt>
    <dgm:pt modelId="{CEEF76D5-305E-403D-A1A0-72B69D5C0278}">
      <dgm:prSet phldrT="[Text]" custT="1"/>
      <dgm:spPr/>
      <dgm:t>
        <a:bodyPr/>
        <a:lstStyle/>
        <a:p>
          <a:r>
            <a:rPr lang="en-US" sz="4000" dirty="0" smtClean="0"/>
            <a:t>Big Picture</a:t>
          </a:r>
          <a:endParaRPr lang="en-US" sz="4000" dirty="0"/>
        </a:p>
      </dgm:t>
    </dgm:pt>
    <dgm:pt modelId="{230171C3-1D5F-4BE2-A391-D68B5DE5AF06}" type="parTrans" cxnId="{1A64A3A8-345A-41A6-922F-B10AE572ED67}">
      <dgm:prSet/>
      <dgm:spPr/>
      <dgm:t>
        <a:bodyPr/>
        <a:lstStyle/>
        <a:p>
          <a:endParaRPr lang="en-US"/>
        </a:p>
      </dgm:t>
    </dgm:pt>
    <dgm:pt modelId="{170A70C9-8F47-4890-8957-C501B99B2280}" type="sibTrans" cxnId="{1A64A3A8-345A-41A6-922F-B10AE572ED67}">
      <dgm:prSet/>
      <dgm:spPr/>
      <dgm:t>
        <a:bodyPr/>
        <a:lstStyle/>
        <a:p>
          <a:endParaRPr lang="en-US"/>
        </a:p>
      </dgm:t>
    </dgm:pt>
    <dgm:pt modelId="{27057431-7A6B-43E5-8EC5-5FFE90851ACD}">
      <dgm:prSet phldrT="[Text]" custT="1"/>
      <dgm:spPr>
        <a:solidFill>
          <a:schemeClr val="accent4"/>
        </a:solidFill>
      </dgm:spPr>
      <dgm:t>
        <a:bodyPr/>
        <a:lstStyle/>
        <a:p>
          <a:r>
            <a:rPr lang="en-US" sz="4000" dirty="0" smtClean="0"/>
            <a:t>Emphatic Punch</a:t>
          </a:r>
          <a:endParaRPr lang="en-US" sz="4000" dirty="0"/>
        </a:p>
      </dgm:t>
    </dgm:pt>
    <dgm:pt modelId="{D1C43E27-E64C-4026-9AB8-5BC8D96DADE6}" type="sibTrans" cxnId="{6B9BD264-A61B-4B83-8C50-54F11CD5D674}">
      <dgm:prSet/>
      <dgm:spPr/>
      <dgm:t>
        <a:bodyPr/>
        <a:lstStyle/>
        <a:p>
          <a:endParaRPr lang="en-US"/>
        </a:p>
      </dgm:t>
    </dgm:pt>
    <dgm:pt modelId="{306C6ADB-565F-4219-B5D3-7467778D7FF8}" type="parTrans" cxnId="{6B9BD264-A61B-4B83-8C50-54F11CD5D674}">
      <dgm:prSet/>
      <dgm:spPr/>
      <dgm:t>
        <a:bodyPr/>
        <a:lstStyle/>
        <a:p>
          <a:endParaRPr lang="en-US"/>
        </a:p>
      </dgm:t>
    </dgm:pt>
    <dgm:pt modelId="{40931409-DB34-4574-8C71-D23D1C9BA2B2}" type="pres">
      <dgm:prSet presAssocID="{2B2B116E-F67C-4020-83DF-5BBA4BB3CE80}" presName="Name0" presStyleCnt="0">
        <dgm:presLayoutVars>
          <dgm:dir/>
          <dgm:animLvl val="lvl"/>
          <dgm:resizeHandles val="exact"/>
        </dgm:presLayoutVars>
      </dgm:prSet>
      <dgm:spPr/>
    </dgm:pt>
    <dgm:pt modelId="{A091C213-5F34-4BD1-99B8-46554744AAB4}" type="pres">
      <dgm:prSet presAssocID="{CBDEBFE1-3A91-474B-8EB7-74D818D97A76}" presName="Name8" presStyleCnt="0"/>
      <dgm:spPr/>
    </dgm:pt>
    <dgm:pt modelId="{8112CF9F-161B-4F36-94D0-6378A1AEA8CD}" type="pres">
      <dgm:prSet presAssocID="{CBDEBFE1-3A91-474B-8EB7-74D818D97A76}" presName="level" presStyleLbl="node1" presStyleIdx="0" presStyleCnt="3" custScaleY="114104">
        <dgm:presLayoutVars>
          <dgm:chMax val="1"/>
          <dgm:bulletEnabled val="1"/>
        </dgm:presLayoutVars>
      </dgm:prSet>
      <dgm:spPr/>
      <dgm:t>
        <a:bodyPr/>
        <a:lstStyle/>
        <a:p>
          <a:endParaRPr lang="en-US"/>
        </a:p>
      </dgm:t>
    </dgm:pt>
    <dgm:pt modelId="{FDD23359-A871-4A67-9423-C0DC566C9E2A}" type="pres">
      <dgm:prSet presAssocID="{CBDEBFE1-3A91-474B-8EB7-74D818D97A76}" presName="levelTx" presStyleLbl="revTx" presStyleIdx="0" presStyleCnt="0">
        <dgm:presLayoutVars>
          <dgm:chMax val="1"/>
          <dgm:bulletEnabled val="1"/>
        </dgm:presLayoutVars>
      </dgm:prSet>
      <dgm:spPr/>
      <dgm:t>
        <a:bodyPr/>
        <a:lstStyle/>
        <a:p>
          <a:endParaRPr lang="en-US"/>
        </a:p>
      </dgm:t>
    </dgm:pt>
    <dgm:pt modelId="{9C635801-B3DE-49AD-8336-63F519222A2F}" type="pres">
      <dgm:prSet presAssocID="{CEEF76D5-305E-403D-A1A0-72B69D5C0278}" presName="Name8" presStyleCnt="0"/>
      <dgm:spPr/>
    </dgm:pt>
    <dgm:pt modelId="{54243109-7697-47A6-8895-F0CC2747D2A4}" type="pres">
      <dgm:prSet presAssocID="{CEEF76D5-305E-403D-A1A0-72B69D5C0278}" presName="level" presStyleLbl="node1" presStyleIdx="1" presStyleCnt="3" custScaleY="30006">
        <dgm:presLayoutVars>
          <dgm:chMax val="1"/>
          <dgm:bulletEnabled val="1"/>
        </dgm:presLayoutVars>
      </dgm:prSet>
      <dgm:spPr/>
      <dgm:t>
        <a:bodyPr/>
        <a:lstStyle/>
        <a:p>
          <a:endParaRPr lang="en-US"/>
        </a:p>
      </dgm:t>
    </dgm:pt>
    <dgm:pt modelId="{D486BC98-733C-4136-9DB7-F54E35B3B3A8}" type="pres">
      <dgm:prSet presAssocID="{CEEF76D5-305E-403D-A1A0-72B69D5C0278}" presName="levelTx" presStyleLbl="revTx" presStyleIdx="0" presStyleCnt="0">
        <dgm:presLayoutVars>
          <dgm:chMax val="1"/>
          <dgm:bulletEnabled val="1"/>
        </dgm:presLayoutVars>
      </dgm:prSet>
      <dgm:spPr/>
      <dgm:t>
        <a:bodyPr/>
        <a:lstStyle/>
        <a:p>
          <a:endParaRPr lang="en-US"/>
        </a:p>
      </dgm:t>
    </dgm:pt>
    <dgm:pt modelId="{C2FC7A3F-EB38-4C67-85F6-B704454CE826}" type="pres">
      <dgm:prSet presAssocID="{27057431-7A6B-43E5-8EC5-5FFE90851ACD}" presName="Name8" presStyleCnt="0"/>
      <dgm:spPr/>
    </dgm:pt>
    <dgm:pt modelId="{79377CE1-6D80-43E4-A412-BE66A8315B88}" type="pres">
      <dgm:prSet presAssocID="{27057431-7A6B-43E5-8EC5-5FFE90851ACD}" presName="level" presStyleLbl="node1" presStyleIdx="2" presStyleCnt="3" custScaleY="54391">
        <dgm:presLayoutVars>
          <dgm:chMax val="1"/>
          <dgm:bulletEnabled val="1"/>
        </dgm:presLayoutVars>
      </dgm:prSet>
      <dgm:spPr/>
      <dgm:t>
        <a:bodyPr/>
        <a:lstStyle/>
        <a:p>
          <a:endParaRPr lang="en-US"/>
        </a:p>
      </dgm:t>
    </dgm:pt>
    <dgm:pt modelId="{861B4C0F-E9F6-44DA-9670-58EA7696CD4B}" type="pres">
      <dgm:prSet presAssocID="{27057431-7A6B-43E5-8EC5-5FFE90851ACD}" presName="levelTx" presStyleLbl="revTx" presStyleIdx="0" presStyleCnt="0">
        <dgm:presLayoutVars>
          <dgm:chMax val="1"/>
          <dgm:bulletEnabled val="1"/>
        </dgm:presLayoutVars>
      </dgm:prSet>
      <dgm:spPr/>
      <dgm:t>
        <a:bodyPr/>
        <a:lstStyle/>
        <a:p>
          <a:endParaRPr lang="en-US"/>
        </a:p>
      </dgm:t>
    </dgm:pt>
  </dgm:ptLst>
  <dgm:cxnLst>
    <dgm:cxn modelId="{9FE50F56-F347-4527-8E8A-9C5843B56E47}" type="presOf" srcId="{27057431-7A6B-43E5-8EC5-5FFE90851ACD}" destId="{861B4C0F-E9F6-44DA-9670-58EA7696CD4B}" srcOrd="1" destOrd="0" presId="urn:microsoft.com/office/officeart/2005/8/layout/pyramid1"/>
    <dgm:cxn modelId="{D9EF98B7-ECC3-4748-98BD-DFB6DBCB3530}" type="presOf" srcId="{27057431-7A6B-43E5-8EC5-5FFE90851ACD}" destId="{79377CE1-6D80-43E4-A412-BE66A8315B88}" srcOrd="0" destOrd="0" presId="urn:microsoft.com/office/officeart/2005/8/layout/pyramid1"/>
    <dgm:cxn modelId="{D07925E1-DC76-434E-8159-91C3D1EBE18B}" type="presOf" srcId="{2B2B116E-F67C-4020-83DF-5BBA4BB3CE80}" destId="{40931409-DB34-4574-8C71-D23D1C9BA2B2}" srcOrd="0" destOrd="0" presId="urn:microsoft.com/office/officeart/2005/8/layout/pyramid1"/>
    <dgm:cxn modelId="{6B9BD264-A61B-4B83-8C50-54F11CD5D674}" srcId="{2B2B116E-F67C-4020-83DF-5BBA4BB3CE80}" destId="{27057431-7A6B-43E5-8EC5-5FFE90851ACD}" srcOrd="2" destOrd="0" parTransId="{306C6ADB-565F-4219-B5D3-7467778D7FF8}" sibTransId="{D1C43E27-E64C-4026-9AB8-5BC8D96DADE6}"/>
    <dgm:cxn modelId="{1A3ADB20-E080-45FD-ACD3-FF2CD0ABF931}" srcId="{2B2B116E-F67C-4020-83DF-5BBA4BB3CE80}" destId="{CBDEBFE1-3A91-474B-8EB7-74D818D97A76}" srcOrd="0" destOrd="0" parTransId="{79AAC87A-C8B3-43FB-A17B-51F19722B509}" sibTransId="{249189F9-A104-475E-9312-5553F3616560}"/>
    <dgm:cxn modelId="{1F3284E9-CF44-4692-8480-A75782BC76D3}" type="presOf" srcId="{CEEF76D5-305E-403D-A1A0-72B69D5C0278}" destId="{D486BC98-733C-4136-9DB7-F54E35B3B3A8}" srcOrd="1" destOrd="0" presId="urn:microsoft.com/office/officeart/2005/8/layout/pyramid1"/>
    <dgm:cxn modelId="{13E0C42D-076F-4037-BCD8-DB84A1E201F2}" type="presOf" srcId="{CEEF76D5-305E-403D-A1A0-72B69D5C0278}" destId="{54243109-7697-47A6-8895-F0CC2747D2A4}" srcOrd="0" destOrd="0" presId="urn:microsoft.com/office/officeart/2005/8/layout/pyramid1"/>
    <dgm:cxn modelId="{E88F5483-DCE2-4B2E-B636-5FB1CDB0F019}" type="presOf" srcId="{CBDEBFE1-3A91-474B-8EB7-74D818D97A76}" destId="{8112CF9F-161B-4F36-94D0-6378A1AEA8CD}" srcOrd="0" destOrd="0" presId="urn:microsoft.com/office/officeart/2005/8/layout/pyramid1"/>
    <dgm:cxn modelId="{1A64A3A8-345A-41A6-922F-B10AE572ED67}" srcId="{2B2B116E-F67C-4020-83DF-5BBA4BB3CE80}" destId="{CEEF76D5-305E-403D-A1A0-72B69D5C0278}" srcOrd="1" destOrd="0" parTransId="{230171C3-1D5F-4BE2-A391-D68B5DE5AF06}" sibTransId="{170A70C9-8F47-4890-8957-C501B99B2280}"/>
    <dgm:cxn modelId="{408F0A80-8B5A-4B4A-94AC-965E61FD0D39}" type="presOf" srcId="{CBDEBFE1-3A91-474B-8EB7-74D818D97A76}" destId="{FDD23359-A871-4A67-9423-C0DC566C9E2A}" srcOrd="1" destOrd="0" presId="urn:microsoft.com/office/officeart/2005/8/layout/pyramid1"/>
    <dgm:cxn modelId="{95BA39A8-1B62-47A5-8D58-5A477BE865CB}" type="presParOf" srcId="{40931409-DB34-4574-8C71-D23D1C9BA2B2}" destId="{A091C213-5F34-4BD1-99B8-46554744AAB4}" srcOrd="0" destOrd="0" presId="urn:microsoft.com/office/officeart/2005/8/layout/pyramid1"/>
    <dgm:cxn modelId="{D939A0CA-C60A-4301-9657-07C533318F5E}" type="presParOf" srcId="{A091C213-5F34-4BD1-99B8-46554744AAB4}" destId="{8112CF9F-161B-4F36-94D0-6378A1AEA8CD}" srcOrd="0" destOrd="0" presId="urn:microsoft.com/office/officeart/2005/8/layout/pyramid1"/>
    <dgm:cxn modelId="{4EB41458-7BE5-4A21-9130-31630F645E96}" type="presParOf" srcId="{A091C213-5F34-4BD1-99B8-46554744AAB4}" destId="{FDD23359-A871-4A67-9423-C0DC566C9E2A}" srcOrd="1" destOrd="0" presId="urn:microsoft.com/office/officeart/2005/8/layout/pyramid1"/>
    <dgm:cxn modelId="{DEE84C6D-8BCC-471D-ACCD-93D3FABAD1FB}" type="presParOf" srcId="{40931409-DB34-4574-8C71-D23D1C9BA2B2}" destId="{9C635801-B3DE-49AD-8336-63F519222A2F}" srcOrd="1" destOrd="0" presId="urn:microsoft.com/office/officeart/2005/8/layout/pyramid1"/>
    <dgm:cxn modelId="{A910A816-B234-466B-97F5-ED1AB7095165}" type="presParOf" srcId="{9C635801-B3DE-49AD-8336-63F519222A2F}" destId="{54243109-7697-47A6-8895-F0CC2747D2A4}" srcOrd="0" destOrd="0" presId="urn:microsoft.com/office/officeart/2005/8/layout/pyramid1"/>
    <dgm:cxn modelId="{FAB4E1D9-AE97-407A-A8F2-86D8A3496D6C}" type="presParOf" srcId="{9C635801-B3DE-49AD-8336-63F519222A2F}" destId="{D486BC98-733C-4136-9DB7-F54E35B3B3A8}" srcOrd="1" destOrd="0" presId="urn:microsoft.com/office/officeart/2005/8/layout/pyramid1"/>
    <dgm:cxn modelId="{EA66A2FA-AB1B-4CF4-A8A4-B2502CA4FB8B}" type="presParOf" srcId="{40931409-DB34-4574-8C71-D23D1C9BA2B2}" destId="{C2FC7A3F-EB38-4C67-85F6-B704454CE826}" srcOrd="2" destOrd="0" presId="urn:microsoft.com/office/officeart/2005/8/layout/pyramid1"/>
    <dgm:cxn modelId="{6319D256-DEBB-415F-8253-4D3240F26E9D}" type="presParOf" srcId="{C2FC7A3F-EB38-4C67-85F6-B704454CE826}" destId="{79377CE1-6D80-43E4-A412-BE66A8315B88}" srcOrd="0" destOrd="0" presId="urn:microsoft.com/office/officeart/2005/8/layout/pyramid1"/>
    <dgm:cxn modelId="{C88CF411-01B0-4D0E-BB86-3C8619CD44A7}" type="presParOf" srcId="{C2FC7A3F-EB38-4C67-85F6-B704454CE826}" destId="{861B4C0F-E9F6-44DA-9670-58EA7696CD4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2CF9F-161B-4F36-94D0-6378A1AEA8CD}">
      <dsp:nvSpPr>
        <dsp:cNvPr id="0" name=""/>
        <dsp:cNvSpPr/>
      </dsp:nvSpPr>
      <dsp:spPr>
        <a:xfrm>
          <a:off x="1628975" y="0"/>
          <a:ext cx="4404721" cy="2275947"/>
        </a:xfrm>
        <a:prstGeom prst="trapezoid">
          <a:avLst>
            <a:gd name="adj" fmla="val 96767"/>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b" anchorCtr="0">
          <a:noAutofit/>
        </a:bodyPr>
        <a:lstStyle/>
        <a:p>
          <a:pPr lvl="0" algn="ctr" defTabSz="1422400">
            <a:lnSpc>
              <a:spcPct val="90000"/>
            </a:lnSpc>
            <a:spcBef>
              <a:spcPct val="0"/>
            </a:spcBef>
            <a:spcAft>
              <a:spcPct val="35000"/>
            </a:spcAft>
          </a:pPr>
          <a:r>
            <a:rPr lang="en-US" sz="3200" kern="1200" dirty="0" smtClean="0"/>
            <a:t>Rephrase Claim / Controlling Idea</a:t>
          </a:r>
          <a:endParaRPr lang="en-US" sz="3200" kern="1200" dirty="0"/>
        </a:p>
      </dsp:txBody>
      <dsp:txXfrm>
        <a:off x="1628975" y="0"/>
        <a:ext cx="4404721" cy="2275947"/>
      </dsp:txXfrm>
    </dsp:sp>
    <dsp:sp modelId="{54243109-7697-47A6-8895-F0CC2747D2A4}">
      <dsp:nvSpPr>
        <dsp:cNvPr id="0" name=""/>
        <dsp:cNvSpPr/>
      </dsp:nvSpPr>
      <dsp:spPr>
        <a:xfrm>
          <a:off x="1049819" y="2275947"/>
          <a:ext cx="5563033" cy="598507"/>
        </a:xfrm>
        <a:prstGeom prst="trapezoid">
          <a:avLst>
            <a:gd name="adj" fmla="val 96767"/>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Big Picture</a:t>
          </a:r>
          <a:endParaRPr lang="en-US" sz="4000" kern="1200" dirty="0"/>
        </a:p>
      </dsp:txBody>
      <dsp:txXfrm>
        <a:off x="2023350" y="2275947"/>
        <a:ext cx="3615971" cy="598507"/>
      </dsp:txXfrm>
    </dsp:sp>
    <dsp:sp modelId="{79377CE1-6D80-43E4-A412-BE66A8315B88}">
      <dsp:nvSpPr>
        <dsp:cNvPr id="0" name=""/>
        <dsp:cNvSpPr/>
      </dsp:nvSpPr>
      <dsp:spPr>
        <a:xfrm>
          <a:off x="0" y="2874455"/>
          <a:ext cx="7662672" cy="1084896"/>
        </a:xfrm>
        <a:prstGeom prst="trapezoid">
          <a:avLst>
            <a:gd name="adj" fmla="val 96767"/>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Emphatic Punch</a:t>
          </a:r>
          <a:endParaRPr lang="en-US" sz="4000" kern="1200" dirty="0"/>
        </a:p>
      </dsp:txBody>
      <dsp:txXfrm>
        <a:off x="1340967" y="2874455"/>
        <a:ext cx="4980736" cy="10848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852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502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91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575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266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6445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11/16/2015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6058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11/16/2015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007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0274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9644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13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11/16/2015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03445"/>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Writing Review</a:t>
            </a:r>
            <a:endParaRPr lang="en-US" sz="7200" dirty="0"/>
          </a:p>
        </p:txBody>
      </p:sp>
      <p:sp>
        <p:nvSpPr>
          <p:cNvPr id="3" name="Subtitle 2"/>
          <p:cNvSpPr>
            <a:spLocks noGrp="1"/>
          </p:cNvSpPr>
          <p:nvPr>
            <p:ph type="subTitle" idx="1"/>
          </p:nvPr>
        </p:nvSpPr>
        <p:spPr/>
        <p:txBody>
          <a:bodyPr>
            <a:normAutofit/>
          </a:bodyPr>
          <a:lstStyle/>
          <a:p>
            <a:pPr algn="ctr"/>
            <a:r>
              <a:rPr lang="en-US" sz="2800" dirty="0"/>
              <a:t>FPMA 1 </a:t>
            </a:r>
          </a:p>
          <a:p>
            <a:pPr algn="ctr"/>
            <a:r>
              <a:rPr lang="en-US" sz="2800" dirty="0" smtClean="0"/>
              <a:t>Strengths and Gaps</a:t>
            </a:r>
          </a:p>
        </p:txBody>
      </p:sp>
      <p:pic>
        <p:nvPicPr>
          <p:cNvPr id="1028" name="Picture 4" descr="http://hillaryhomzie.com/wp-content/uploads/2013/05/writing-penc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95208"/>
            <a:ext cx="5866228" cy="4464929"/>
          </a:xfrm>
          <a:prstGeom prst="rect">
            <a:avLst/>
          </a:prstGeom>
          <a:ln w="38100">
            <a:solidFill>
              <a:schemeClr val="accent5"/>
            </a:solidFill>
          </a:ln>
          <a:effectLst>
            <a:outerShdw blurRad="292100" dist="139700" dir="2700000" algn="tl" rotWithShape="0">
              <a:srgbClr val="333333">
                <a:alpha val="65000"/>
              </a:srgbClr>
            </a:outerShdw>
          </a:effectLst>
          <a:scene3d>
            <a:camera prst="isometricOffAxis1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873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 you Need to be Successful?</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467770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388059" cy="1499616"/>
          </a:xfrm>
        </p:spPr>
        <p:txBody>
          <a:bodyPr>
            <a:normAutofit/>
          </a:bodyPr>
          <a:lstStyle/>
          <a:p>
            <a:r>
              <a:rPr lang="en-US" sz="4800" dirty="0" smtClean="0"/>
              <a:t>Expectations: Simplified Argumentative Rubric</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5112602"/>
              </p:ext>
            </p:extLst>
          </p:nvPr>
        </p:nvGraphicFramePr>
        <p:xfrm>
          <a:off x="993819" y="2079607"/>
          <a:ext cx="9720261" cy="4572000"/>
        </p:xfrm>
        <a:graphic>
          <a:graphicData uri="http://schemas.openxmlformats.org/drawingml/2006/table">
            <a:tbl>
              <a:tblPr firstRow="1" bandRow="1">
                <a:tableStyleId>{F5AB1C69-6EDB-4FF4-983F-18BD219EF322}</a:tableStyleId>
              </a:tblPr>
              <a:tblGrid>
                <a:gridCol w="3240087"/>
                <a:gridCol w="3240087"/>
                <a:gridCol w="3240087"/>
              </a:tblGrid>
              <a:tr h="370840">
                <a:tc>
                  <a:txBody>
                    <a:bodyPr/>
                    <a:lstStyle/>
                    <a:p>
                      <a:pPr algn="ctr"/>
                      <a:r>
                        <a:rPr lang="en-US" sz="2400" dirty="0" smtClean="0"/>
                        <a:t>Purpose, Focus, Organization</a:t>
                      </a:r>
                      <a:endParaRPr lang="en-US" sz="2400" dirty="0"/>
                    </a:p>
                  </a:txBody>
                  <a:tcPr>
                    <a:solidFill>
                      <a:schemeClr val="accent4"/>
                    </a:solidFill>
                  </a:tcPr>
                </a:tc>
                <a:tc>
                  <a:txBody>
                    <a:bodyPr/>
                    <a:lstStyle/>
                    <a:p>
                      <a:pPr algn="ctr"/>
                      <a:r>
                        <a:rPr lang="en-US" sz="2400" dirty="0" smtClean="0"/>
                        <a:t>Evidence and Elaboration</a:t>
                      </a:r>
                      <a:endParaRPr lang="en-US" sz="2400" dirty="0"/>
                    </a:p>
                  </a:txBody>
                  <a:tcPr>
                    <a:solidFill>
                      <a:schemeClr val="accent4"/>
                    </a:solidFill>
                  </a:tcPr>
                </a:tc>
                <a:tc>
                  <a:txBody>
                    <a:bodyPr/>
                    <a:lstStyle/>
                    <a:p>
                      <a:pPr algn="ctr"/>
                      <a:r>
                        <a:rPr lang="en-US" sz="2400" dirty="0" smtClean="0"/>
                        <a:t>Conventions</a:t>
                      </a:r>
                      <a:endParaRPr lang="en-US" sz="2400" dirty="0"/>
                    </a:p>
                  </a:txBody>
                  <a:tcPr>
                    <a:solidFill>
                      <a:schemeClr val="accent4"/>
                    </a:solidFill>
                  </a:tcPr>
                </a:tc>
              </a:tr>
              <a:tr h="370840">
                <a:tc>
                  <a:txBody>
                    <a:bodyPr/>
                    <a:lstStyle/>
                    <a:p>
                      <a:pPr marL="285750" indent="-285750">
                        <a:buFont typeface="Arial" panose="020B0604020202020204" pitchFamily="34" charset="0"/>
                        <a:buChar char="•"/>
                      </a:pPr>
                      <a:r>
                        <a:rPr lang="en-US" sz="2000" dirty="0" smtClean="0"/>
                        <a:t>Answers the prompt</a:t>
                      </a:r>
                    </a:p>
                    <a:p>
                      <a:pPr marL="285750" indent="-285750">
                        <a:buFont typeface="Arial" panose="020B0604020202020204" pitchFamily="34" charset="0"/>
                        <a:buChar char="•"/>
                      </a:pPr>
                      <a:r>
                        <a:rPr lang="en-US" sz="2000" b="1" i="0" kern="1200" dirty="0" smtClean="0">
                          <a:solidFill>
                            <a:schemeClr val="dk1"/>
                          </a:solidFill>
                          <a:effectLst/>
                          <a:latin typeface="+mn-lt"/>
                          <a:ea typeface="+mn-ea"/>
                          <a:cs typeface="+mn-cs"/>
                        </a:rPr>
                        <a:t>*Clear claim</a:t>
                      </a:r>
                    </a:p>
                    <a:p>
                      <a:pPr marL="285750" indent="-285750">
                        <a:buFont typeface="Arial" panose="020B0604020202020204" pitchFamily="34" charset="0"/>
                        <a:buChar char="•"/>
                      </a:pPr>
                      <a:r>
                        <a:rPr lang="en-US" sz="2000" b="0" i="0" kern="1200" dirty="0" smtClean="0">
                          <a:solidFill>
                            <a:schemeClr val="dk1"/>
                          </a:solidFill>
                          <a:effectLst/>
                          <a:latin typeface="+mn-lt"/>
                          <a:ea typeface="+mn-ea"/>
                          <a:cs typeface="+mn-cs"/>
                        </a:rPr>
                        <a:t>Beginning, middle, and end</a:t>
                      </a:r>
                    </a:p>
                    <a:p>
                      <a:pPr marL="285750" indent="-285750">
                        <a:buFont typeface="Arial" panose="020B0604020202020204" pitchFamily="34" charset="0"/>
                        <a:buChar char="•"/>
                      </a:pPr>
                      <a:r>
                        <a:rPr lang="en-US" sz="2000" b="1" i="0" kern="1200" dirty="0" smtClean="0">
                          <a:solidFill>
                            <a:schemeClr val="dk1"/>
                          </a:solidFill>
                          <a:effectLst/>
                          <a:latin typeface="+mn-lt"/>
                          <a:ea typeface="+mn-ea"/>
                          <a:cs typeface="+mn-cs"/>
                        </a:rPr>
                        <a:t>*Recognizes opposing viewpoint/side</a:t>
                      </a:r>
                    </a:p>
                    <a:p>
                      <a:pPr marL="285750" indent="-285750">
                        <a:buFont typeface="Arial" panose="020B0604020202020204" pitchFamily="34" charset="0"/>
                        <a:buChar char="•"/>
                      </a:pPr>
                      <a:r>
                        <a:rPr lang="en-US" sz="2000" b="0" i="0" kern="1200" dirty="0" smtClean="0">
                          <a:solidFill>
                            <a:schemeClr val="dk1"/>
                          </a:solidFill>
                          <a:effectLst/>
                          <a:latin typeface="+mn-lt"/>
                          <a:ea typeface="+mn-ea"/>
                          <a:cs typeface="+mn-cs"/>
                        </a:rPr>
                        <a:t>Transitions connect/link ideas together inside and between paragraphs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kern="1200" dirty="0" smtClean="0">
                          <a:solidFill>
                            <a:schemeClr val="dk1"/>
                          </a:solidFill>
                          <a:effectLst/>
                          <a:latin typeface="+mn-lt"/>
                          <a:ea typeface="+mn-ea"/>
                          <a:cs typeface="+mn-cs"/>
                        </a:rPr>
                        <a:t>Stays on topic</a:t>
                      </a:r>
                    </a:p>
                    <a:p>
                      <a:pPr marL="285750" indent="-285750">
                        <a:buFont typeface="Arial" panose="020B0604020202020204" pitchFamily="34" charset="0"/>
                        <a:buChar char="•"/>
                      </a:pPr>
                      <a:r>
                        <a:rPr lang="en-US" sz="2000" b="0" i="0" kern="1200" dirty="0" smtClean="0">
                          <a:solidFill>
                            <a:schemeClr val="dk1"/>
                          </a:solidFill>
                          <a:effectLst/>
                          <a:latin typeface="+mn-lt"/>
                          <a:ea typeface="+mn-ea"/>
                          <a:cs typeface="+mn-cs"/>
                        </a:rPr>
                        <a:t>Professional/academic tone</a:t>
                      </a:r>
                      <a:endParaRPr lang="en-US" sz="2000" dirty="0"/>
                    </a:p>
                  </a:txBody>
                  <a:tcPr/>
                </a:tc>
                <a:tc>
                  <a:txBody>
                    <a:bodyPr/>
                    <a:lstStyle/>
                    <a:p>
                      <a:pPr marL="285750" indent="-285750">
                        <a:buFont typeface="Arial" panose="020B0604020202020204" pitchFamily="34" charset="0"/>
                        <a:buChar char="•"/>
                      </a:pPr>
                      <a:r>
                        <a:rPr lang="en-US" sz="2000" b="0" i="0" kern="1200" dirty="0" smtClean="0">
                          <a:solidFill>
                            <a:schemeClr val="dk1"/>
                          </a:solidFill>
                          <a:effectLst/>
                          <a:latin typeface="+mn-lt"/>
                          <a:ea typeface="+mn-ea"/>
                          <a:cs typeface="+mn-cs"/>
                        </a:rPr>
                        <a:t>Uses</a:t>
                      </a:r>
                      <a:r>
                        <a:rPr lang="en-US" sz="2000" b="0" i="0" kern="1200" baseline="0" dirty="0" smtClean="0">
                          <a:solidFill>
                            <a:schemeClr val="dk1"/>
                          </a:solidFill>
                          <a:effectLst/>
                          <a:latin typeface="+mn-lt"/>
                          <a:ea typeface="+mn-ea"/>
                          <a:cs typeface="+mn-cs"/>
                        </a:rPr>
                        <a:t> a</a:t>
                      </a:r>
                      <a:r>
                        <a:rPr lang="en-US" sz="2000" b="0" i="0" kern="1200" dirty="0" smtClean="0">
                          <a:solidFill>
                            <a:schemeClr val="dk1"/>
                          </a:solidFill>
                          <a:effectLst/>
                          <a:latin typeface="+mn-lt"/>
                          <a:ea typeface="+mn-ea"/>
                          <a:cs typeface="+mn-cs"/>
                        </a:rPr>
                        <a:t>ll sources</a:t>
                      </a:r>
                    </a:p>
                    <a:p>
                      <a:pPr marL="285750" indent="-285750">
                        <a:buFont typeface="Arial" panose="020B0604020202020204" pitchFamily="34" charset="0"/>
                        <a:buChar char="•"/>
                      </a:pPr>
                      <a:r>
                        <a:rPr lang="en-US" sz="2000" b="0" i="0" kern="1200" dirty="0" smtClean="0">
                          <a:solidFill>
                            <a:schemeClr val="dk1"/>
                          </a:solidFill>
                          <a:effectLst/>
                          <a:latin typeface="+mn-lt"/>
                          <a:ea typeface="+mn-ea"/>
                          <a:cs typeface="+mn-cs"/>
                        </a:rPr>
                        <a:t>Consistent citations</a:t>
                      </a:r>
                    </a:p>
                    <a:p>
                      <a:pPr marL="285750" indent="-285750">
                        <a:buFont typeface="Arial" panose="020B0604020202020204" pitchFamily="34" charset="0"/>
                        <a:buChar char="•"/>
                      </a:pPr>
                      <a:r>
                        <a:rPr lang="en-US" sz="2000" b="0" i="0" kern="1200" dirty="0" smtClean="0">
                          <a:solidFill>
                            <a:schemeClr val="dk1"/>
                          </a:solidFill>
                          <a:effectLst/>
                          <a:latin typeface="+mn-lt"/>
                          <a:ea typeface="+mn-ea"/>
                          <a:cs typeface="+mn-cs"/>
                        </a:rPr>
                        <a:t>Uses vocabulary that relates to topic and argument</a:t>
                      </a:r>
                    </a:p>
                    <a:p>
                      <a:pPr marL="285750" indent="-285750">
                        <a:buFont typeface="Arial" panose="020B0604020202020204" pitchFamily="34" charset="0"/>
                        <a:buChar char="•"/>
                      </a:pPr>
                      <a:r>
                        <a:rPr lang="en-US" sz="2000" b="0" i="0" kern="1200" dirty="0" smtClean="0">
                          <a:solidFill>
                            <a:schemeClr val="dk1"/>
                          </a:solidFill>
                          <a:effectLst/>
                          <a:latin typeface="+mn-lt"/>
                          <a:ea typeface="+mn-ea"/>
                          <a:cs typeface="+mn-cs"/>
                        </a:rPr>
                        <a:t>Uses different sentence patterns</a:t>
                      </a:r>
                    </a:p>
                    <a:p>
                      <a:pPr marL="285750" indent="-285750">
                        <a:buFont typeface="Arial" panose="020B0604020202020204" pitchFamily="34" charset="0"/>
                        <a:buChar char="•"/>
                      </a:pPr>
                      <a:r>
                        <a:rPr lang="en-US" sz="2000" b="0" i="0" kern="1200" dirty="0" smtClean="0">
                          <a:solidFill>
                            <a:schemeClr val="dk1"/>
                          </a:solidFill>
                          <a:effectLst/>
                          <a:latin typeface="+mn-lt"/>
                          <a:ea typeface="+mn-ea"/>
                          <a:cs typeface="+mn-cs"/>
                        </a:rPr>
                        <a:t>Presents enough evidence that strongly</a:t>
                      </a:r>
                      <a:r>
                        <a:rPr lang="en-US" sz="2000" b="0" i="0" kern="1200" baseline="0" dirty="0" smtClean="0">
                          <a:solidFill>
                            <a:schemeClr val="dk1"/>
                          </a:solidFill>
                          <a:effectLst/>
                          <a:latin typeface="+mn-lt"/>
                          <a:ea typeface="+mn-ea"/>
                          <a:cs typeface="+mn-cs"/>
                        </a:rPr>
                        <a:t> supports</a:t>
                      </a:r>
                      <a:r>
                        <a:rPr lang="en-US" sz="2000" b="0" i="0" kern="1200" dirty="0" smtClean="0">
                          <a:solidFill>
                            <a:schemeClr val="dk1"/>
                          </a:solidFill>
                          <a:effectLst/>
                          <a:latin typeface="+mn-lt"/>
                          <a:ea typeface="+mn-ea"/>
                          <a:cs typeface="+mn-cs"/>
                        </a:rPr>
                        <a:t> claim</a:t>
                      </a:r>
                    </a:p>
                    <a:p>
                      <a:pPr marL="285750" indent="-285750">
                        <a:buFont typeface="Arial" panose="020B0604020202020204" pitchFamily="34" charset="0"/>
                        <a:buChar char="•"/>
                      </a:pPr>
                      <a:r>
                        <a:rPr lang="en-US" sz="2000" b="0" i="0" kern="1200" dirty="0" smtClean="0">
                          <a:solidFill>
                            <a:schemeClr val="dk1"/>
                          </a:solidFill>
                          <a:effectLst/>
                          <a:latin typeface="+mn-lt"/>
                          <a:ea typeface="+mn-ea"/>
                          <a:cs typeface="+mn-cs"/>
                        </a:rPr>
                        <a:t>Commentary/elaboration shows </a:t>
                      </a:r>
                      <a:r>
                        <a:rPr lang="en-US" sz="2000" b="1" i="0" kern="1200" dirty="0" smtClean="0">
                          <a:solidFill>
                            <a:schemeClr val="dk1"/>
                          </a:solidFill>
                          <a:effectLst/>
                          <a:latin typeface="+mn-lt"/>
                          <a:ea typeface="+mn-ea"/>
                          <a:cs typeface="+mn-cs"/>
                        </a:rPr>
                        <a:t>how</a:t>
                      </a:r>
                      <a:r>
                        <a:rPr lang="en-US" sz="2000" b="0" i="0" kern="1200" dirty="0" smtClean="0">
                          <a:solidFill>
                            <a:schemeClr val="dk1"/>
                          </a:solidFill>
                          <a:effectLst/>
                          <a:latin typeface="+mn-lt"/>
                          <a:ea typeface="+mn-ea"/>
                          <a:cs typeface="+mn-cs"/>
                        </a:rPr>
                        <a:t> and </a:t>
                      </a:r>
                      <a:r>
                        <a:rPr lang="en-US" sz="2000" b="1" i="0" kern="1200" dirty="0" smtClean="0">
                          <a:solidFill>
                            <a:schemeClr val="dk1"/>
                          </a:solidFill>
                          <a:effectLst/>
                          <a:latin typeface="+mn-lt"/>
                          <a:ea typeface="+mn-ea"/>
                          <a:cs typeface="+mn-cs"/>
                        </a:rPr>
                        <a:t>why</a:t>
                      </a:r>
                      <a:r>
                        <a:rPr lang="en-US" sz="2000" b="0" i="0" kern="1200" dirty="0" smtClean="0">
                          <a:solidFill>
                            <a:schemeClr val="dk1"/>
                          </a:solidFill>
                          <a:effectLst/>
                          <a:latin typeface="+mn-lt"/>
                          <a:ea typeface="+mn-ea"/>
                          <a:cs typeface="+mn-cs"/>
                        </a:rPr>
                        <a:t> evidence supports claim</a:t>
                      </a:r>
                      <a:endParaRPr lang="en-US" sz="2000" dirty="0"/>
                    </a:p>
                  </a:txBody>
                  <a:tcPr/>
                </a:tc>
                <a:tc>
                  <a:txBody>
                    <a:bodyPr/>
                    <a:lstStyle/>
                    <a:p>
                      <a:pPr marL="285750" indent="-285750">
                        <a:buFont typeface="Arial" panose="020B0604020202020204" pitchFamily="34" charset="0"/>
                        <a:buChar char="•"/>
                      </a:pPr>
                      <a:r>
                        <a:rPr lang="en-US" sz="2000" b="0" i="0" kern="1200" dirty="0" smtClean="0">
                          <a:solidFill>
                            <a:schemeClr val="dk1"/>
                          </a:solidFill>
                          <a:effectLst/>
                          <a:latin typeface="+mn-lt"/>
                          <a:ea typeface="+mn-ea"/>
                          <a:cs typeface="+mn-cs"/>
                        </a:rPr>
                        <a:t>Errors do not get in the way of the reader’s understanding of the essay</a:t>
                      </a:r>
                      <a:endParaRPr lang="en-US" sz="2000" dirty="0"/>
                    </a:p>
                  </a:txBody>
                  <a:tcPr/>
                </a:tc>
              </a:tr>
            </a:tbl>
          </a:graphicData>
        </a:graphic>
      </p:graphicFrame>
      <p:grpSp>
        <p:nvGrpSpPr>
          <p:cNvPr id="5" name="Group 4"/>
          <p:cNvGrpSpPr/>
          <p:nvPr/>
        </p:nvGrpSpPr>
        <p:grpSpPr>
          <a:xfrm>
            <a:off x="9028257" y="5034302"/>
            <a:ext cx="2869539" cy="1401109"/>
            <a:chOff x="1076954" y="19376"/>
            <a:chExt cx="2520278" cy="908843"/>
          </a:xfrm>
          <a:solidFill>
            <a:schemeClr val="accent4"/>
          </a:solidFill>
        </p:grpSpPr>
        <p:sp>
          <p:nvSpPr>
            <p:cNvPr id="6" name="Rounded Rectangle 5"/>
            <p:cNvSpPr/>
            <p:nvPr/>
          </p:nvSpPr>
          <p:spPr>
            <a:xfrm>
              <a:off x="1076954" y="19376"/>
              <a:ext cx="2520278" cy="90884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1103573" y="86208"/>
              <a:ext cx="2467040" cy="7975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8585" tIns="72390" rIns="108585" bIns="72390" numCol="1" spcCol="1270" anchor="t" anchorCtr="0">
              <a:noAutofit/>
            </a:bodyPr>
            <a:lstStyle/>
            <a:p>
              <a:pPr lvl="0" algn="ctr" defTabSz="2533650">
                <a:lnSpc>
                  <a:spcPct val="90000"/>
                </a:lnSpc>
                <a:spcBef>
                  <a:spcPct val="0"/>
                </a:spcBef>
                <a:spcAft>
                  <a:spcPct val="35000"/>
                </a:spcAft>
              </a:pPr>
              <a:r>
                <a:rPr lang="en-US" sz="1600" b="1" dirty="0" smtClean="0"/>
                <a:t>*</a:t>
              </a:r>
              <a:r>
                <a:rPr lang="en-US" sz="1600" b="1" u="sng" dirty="0" smtClean="0"/>
                <a:t>For </a:t>
              </a:r>
              <a:r>
                <a:rPr lang="en-US" sz="1600" b="1" u="sng" kern="1200" dirty="0" smtClean="0"/>
                <a:t>Informative/Explanatory</a:t>
              </a:r>
            </a:p>
            <a:p>
              <a:pPr marL="285750" lvl="0" indent="-285750" defTabSz="2533650">
                <a:lnSpc>
                  <a:spcPct val="90000"/>
                </a:lnSpc>
                <a:spcBef>
                  <a:spcPct val="0"/>
                </a:spcBef>
                <a:spcAft>
                  <a:spcPct val="35000"/>
                </a:spcAft>
                <a:buFont typeface="Arial" panose="020B0604020202020204" pitchFamily="34" charset="0"/>
                <a:buChar char="•"/>
              </a:pPr>
              <a:r>
                <a:rPr lang="en-US" sz="1600" kern="1200" dirty="0" smtClean="0"/>
                <a:t>Replace “claim” with  “</a:t>
              </a:r>
              <a:r>
                <a:rPr lang="en-US" sz="1600" b="1" kern="1200" dirty="0" smtClean="0"/>
                <a:t>controlling idea”</a:t>
              </a:r>
              <a:endParaRPr lang="en-US" sz="1600" kern="1200" dirty="0" smtClean="0"/>
            </a:p>
            <a:p>
              <a:pPr marL="285750" lvl="0" indent="-285750" defTabSz="2533650">
                <a:lnSpc>
                  <a:spcPct val="90000"/>
                </a:lnSpc>
                <a:spcBef>
                  <a:spcPct val="0"/>
                </a:spcBef>
                <a:spcAft>
                  <a:spcPct val="35000"/>
                </a:spcAft>
                <a:buFont typeface="Arial" panose="020B0604020202020204" pitchFamily="34" charset="0"/>
                <a:buChar char="•"/>
              </a:pPr>
              <a:r>
                <a:rPr lang="en-US" sz="1600" dirty="0" smtClean="0"/>
                <a:t>C</a:t>
              </a:r>
              <a:r>
                <a:rPr lang="en-US" sz="1600" kern="1200" dirty="0" smtClean="0"/>
                <a:t>ounterclaim </a:t>
              </a:r>
              <a:r>
                <a:rPr lang="en-US" sz="1600" b="1" kern="1200" dirty="0" smtClean="0"/>
                <a:t>not</a:t>
              </a:r>
              <a:r>
                <a:rPr lang="en-US" sz="1600" kern="1200" dirty="0" smtClean="0"/>
                <a:t> needed</a:t>
              </a:r>
              <a:endParaRPr lang="en-US" sz="1600" kern="1200" baseline="30000" dirty="0"/>
            </a:p>
          </p:txBody>
        </p:sp>
      </p:grpSp>
    </p:spTree>
    <p:extLst>
      <p:ext uri="{BB962C8B-B14F-4D97-AF65-F5344CB8AC3E}">
        <p14:creationId xmlns:p14="http://schemas.microsoft.com/office/powerpoint/2010/main" val="1399545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Thesis Statements</a:t>
            </a:r>
            <a:endParaRPr lang="en-US" dirty="0"/>
          </a:p>
        </p:txBody>
      </p:sp>
      <p:sp>
        <p:nvSpPr>
          <p:cNvPr id="3" name="Content Placeholder 2"/>
          <p:cNvSpPr>
            <a:spLocks noGrp="1"/>
          </p:cNvSpPr>
          <p:nvPr>
            <p:ph idx="1"/>
          </p:nvPr>
        </p:nvSpPr>
        <p:spPr>
          <a:xfrm>
            <a:off x="1024128" y="2286000"/>
            <a:ext cx="6162283" cy="4023360"/>
          </a:xfrm>
        </p:spPr>
        <p:txBody>
          <a:bodyPr>
            <a:normAutofit/>
          </a:bodyPr>
          <a:lstStyle/>
          <a:p>
            <a:pPr>
              <a:buFont typeface="Wingdings" panose="05000000000000000000" pitchFamily="2" charset="2"/>
              <a:buChar char="q"/>
            </a:pPr>
            <a:r>
              <a:rPr lang="en-US" sz="3200" dirty="0"/>
              <a:t> </a:t>
            </a:r>
            <a:r>
              <a:rPr lang="en-US" sz="3200" dirty="0" smtClean="0"/>
              <a:t>A </a:t>
            </a:r>
            <a:r>
              <a:rPr lang="en-US" sz="3200" b="1" u="sng" dirty="0" smtClean="0"/>
              <a:t>thesis statement</a:t>
            </a:r>
            <a:r>
              <a:rPr lang="en-US" sz="3200" b="1" dirty="0" smtClean="0"/>
              <a:t> </a:t>
            </a:r>
            <a:r>
              <a:rPr lang="en-US" sz="3200" dirty="0" smtClean="0"/>
              <a:t>should…</a:t>
            </a:r>
          </a:p>
          <a:p>
            <a:pPr lvl="1">
              <a:buFont typeface="Wingdings" panose="05000000000000000000" pitchFamily="2" charset="2"/>
              <a:buChar char="§"/>
            </a:pPr>
            <a:r>
              <a:rPr lang="en-US" sz="2800" dirty="0" smtClean="0"/>
              <a:t> “Answer” the prompt.</a:t>
            </a:r>
          </a:p>
          <a:p>
            <a:pPr lvl="1">
              <a:buFont typeface="Wingdings" panose="05000000000000000000" pitchFamily="2" charset="2"/>
              <a:buChar char="§"/>
            </a:pPr>
            <a:r>
              <a:rPr lang="en-US" sz="2800" dirty="0"/>
              <a:t> </a:t>
            </a:r>
            <a:r>
              <a:rPr lang="en-US" sz="2800" dirty="0" smtClean="0"/>
              <a:t>Be specific.</a:t>
            </a:r>
          </a:p>
          <a:p>
            <a:pPr>
              <a:buFont typeface="Wingdings" panose="05000000000000000000" pitchFamily="2" charset="2"/>
              <a:buChar char="q"/>
            </a:pPr>
            <a:r>
              <a:rPr lang="en-US" sz="3200" dirty="0" smtClean="0"/>
              <a:t> </a:t>
            </a:r>
            <a:r>
              <a:rPr lang="en-US" sz="3200" u="sng" dirty="0" smtClean="0"/>
              <a:t>Two Types</a:t>
            </a:r>
            <a:r>
              <a:rPr lang="en-US" sz="3200" dirty="0" smtClean="0"/>
              <a:t>:</a:t>
            </a:r>
          </a:p>
          <a:p>
            <a:pPr marL="585216" lvl="1" indent="-457200">
              <a:buFont typeface="+mj-lt"/>
              <a:buAutoNum type="arabicPeriod"/>
            </a:pPr>
            <a:r>
              <a:rPr lang="en-US" sz="2800" b="1" dirty="0" smtClean="0"/>
              <a:t>CLAIM</a:t>
            </a:r>
          </a:p>
          <a:p>
            <a:pPr lvl="2">
              <a:buFont typeface="Wingdings" panose="05000000000000000000" pitchFamily="2" charset="2"/>
              <a:buChar char="ü"/>
            </a:pPr>
            <a:r>
              <a:rPr lang="en-US" sz="2800" dirty="0" smtClean="0"/>
              <a:t> Argumentative purpose</a:t>
            </a:r>
          </a:p>
          <a:p>
            <a:pPr marL="642366" lvl="1" indent="-514350">
              <a:buFont typeface="+mj-lt"/>
              <a:buAutoNum type="arabicPeriod"/>
            </a:pPr>
            <a:r>
              <a:rPr lang="en-US" sz="2800" b="1" dirty="0" smtClean="0"/>
              <a:t>CONTROLLING IDEA</a:t>
            </a:r>
          </a:p>
          <a:p>
            <a:pPr lvl="2">
              <a:buFont typeface="Wingdings" panose="05000000000000000000" pitchFamily="2" charset="2"/>
              <a:buChar char="ü"/>
            </a:pPr>
            <a:r>
              <a:rPr lang="en-US" sz="2400" dirty="0" smtClean="0"/>
              <a:t> Explanatory / Informative purpose</a:t>
            </a:r>
          </a:p>
          <a:p>
            <a:pPr marL="128016" lvl="1" indent="0">
              <a:buNone/>
            </a:pPr>
            <a:endParaRPr lang="en-US" sz="2800" dirty="0"/>
          </a:p>
        </p:txBody>
      </p:sp>
      <p:grpSp>
        <p:nvGrpSpPr>
          <p:cNvPr id="4" name="Group 3"/>
          <p:cNvGrpSpPr/>
          <p:nvPr/>
        </p:nvGrpSpPr>
        <p:grpSpPr>
          <a:xfrm>
            <a:off x="7686762" y="2973128"/>
            <a:ext cx="3828691" cy="1998054"/>
            <a:chOff x="1076954" y="13974"/>
            <a:chExt cx="2520278" cy="908843"/>
          </a:xfrm>
        </p:grpSpPr>
        <p:sp>
          <p:nvSpPr>
            <p:cNvPr id="5" name="Rounded Rectangle 4"/>
            <p:cNvSpPr/>
            <p:nvPr/>
          </p:nvSpPr>
          <p:spPr>
            <a:xfrm>
              <a:off x="1076954" y="13974"/>
              <a:ext cx="2520278" cy="9088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1103573" y="28201"/>
              <a:ext cx="2467040" cy="855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585" tIns="72390" rIns="108585" bIns="72390" numCol="1" spcCol="1270" anchor="t" anchorCtr="0">
              <a:noAutofit/>
            </a:bodyPr>
            <a:lstStyle/>
            <a:p>
              <a:pPr lvl="0" defTabSz="2533650">
                <a:lnSpc>
                  <a:spcPct val="90000"/>
                </a:lnSpc>
                <a:spcBef>
                  <a:spcPct val="0"/>
                </a:spcBef>
                <a:spcAft>
                  <a:spcPct val="35000"/>
                </a:spcAft>
              </a:pPr>
              <a:r>
                <a:rPr lang="en-US" sz="2800" b="1" dirty="0" smtClean="0"/>
                <a:t>Where…?</a:t>
              </a:r>
              <a:endParaRPr lang="en-US" sz="2800" b="1" kern="1200" dirty="0" smtClean="0"/>
            </a:p>
            <a:p>
              <a:pPr marL="342900" lvl="0" indent="-342900" defTabSz="2533650">
                <a:lnSpc>
                  <a:spcPct val="90000"/>
                </a:lnSpc>
                <a:spcBef>
                  <a:spcPct val="0"/>
                </a:spcBef>
                <a:spcAft>
                  <a:spcPct val="35000"/>
                </a:spcAft>
                <a:buFont typeface="Arial" panose="020B0604020202020204" pitchFamily="34" charset="0"/>
                <a:buChar char="•"/>
              </a:pPr>
              <a:r>
                <a:rPr lang="en-US" sz="2400" b="1" kern="1200" dirty="0" smtClean="0"/>
                <a:t>Put at the very END of your introduction, serving as the LAST SENTENCE.</a:t>
              </a:r>
              <a:endParaRPr lang="en-US" sz="2400" b="1" kern="1200" baseline="30000" dirty="0"/>
            </a:p>
          </p:txBody>
        </p:sp>
      </p:grpSp>
      <p:grpSp>
        <p:nvGrpSpPr>
          <p:cNvPr id="8" name="Group 7"/>
          <p:cNvGrpSpPr/>
          <p:nvPr/>
        </p:nvGrpSpPr>
        <p:grpSpPr>
          <a:xfrm>
            <a:off x="7646320" y="1461638"/>
            <a:ext cx="3828691" cy="1373601"/>
            <a:chOff x="1076954" y="19376"/>
            <a:chExt cx="2520278" cy="908843"/>
          </a:xfrm>
        </p:grpSpPr>
        <p:sp>
          <p:nvSpPr>
            <p:cNvPr id="9" name="Rounded Rectangle 8"/>
            <p:cNvSpPr/>
            <p:nvPr/>
          </p:nvSpPr>
          <p:spPr>
            <a:xfrm>
              <a:off x="1076954" y="19376"/>
              <a:ext cx="2520278" cy="9088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1103573" y="28201"/>
              <a:ext cx="2467040" cy="855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585" tIns="72390" rIns="108585" bIns="72390" numCol="1" spcCol="1270" anchor="t" anchorCtr="0">
              <a:noAutofit/>
            </a:bodyPr>
            <a:lstStyle/>
            <a:p>
              <a:pPr lvl="0" defTabSz="2533650">
                <a:lnSpc>
                  <a:spcPct val="90000"/>
                </a:lnSpc>
                <a:spcBef>
                  <a:spcPct val="0"/>
                </a:spcBef>
                <a:spcAft>
                  <a:spcPct val="35000"/>
                </a:spcAft>
              </a:pPr>
              <a:r>
                <a:rPr lang="en-US" sz="2800" b="1" dirty="0" smtClean="0"/>
                <a:t>What…?</a:t>
              </a:r>
              <a:endParaRPr lang="en-US" sz="2800" b="1" kern="1200" dirty="0" smtClean="0"/>
            </a:p>
            <a:p>
              <a:pPr marL="342900" lvl="0" indent="-342900" defTabSz="2533650">
                <a:lnSpc>
                  <a:spcPct val="90000"/>
                </a:lnSpc>
                <a:spcBef>
                  <a:spcPct val="0"/>
                </a:spcBef>
                <a:spcAft>
                  <a:spcPct val="35000"/>
                </a:spcAft>
                <a:buFont typeface="Arial" panose="020B0604020202020204" pitchFamily="34" charset="0"/>
                <a:buChar char="•"/>
              </a:pPr>
              <a:r>
                <a:rPr lang="en-US" sz="2400" b="1" kern="1200" dirty="0" smtClean="0"/>
                <a:t>Reveal your specific stance and/or point(s).</a:t>
              </a:r>
              <a:endParaRPr lang="en-US" sz="2400" b="1" kern="1200" baseline="30000" dirty="0"/>
            </a:p>
          </p:txBody>
        </p:sp>
      </p:grpSp>
      <p:grpSp>
        <p:nvGrpSpPr>
          <p:cNvPr id="12" name="Group 11"/>
          <p:cNvGrpSpPr/>
          <p:nvPr/>
        </p:nvGrpSpPr>
        <p:grpSpPr>
          <a:xfrm>
            <a:off x="7711713" y="5085323"/>
            <a:ext cx="3828691" cy="1625424"/>
            <a:chOff x="1076954" y="19376"/>
            <a:chExt cx="2520278" cy="908843"/>
          </a:xfrm>
        </p:grpSpPr>
        <p:sp>
          <p:nvSpPr>
            <p:cNvPr id="13" name="Rounded Rectangle 12"/>
            <p:cNvSpPr/>
            <p:nvPr/>
          </p:nvSpPr>
          <p:spPr>
            <a:xfrm>
              <a:off x="1076954" y="19376"/>
              <a:ext cx="2520278" cy="9088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1103572" y="28201"/>
              <a:ext cx="2467040" cy="855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585" tIns="72390" rIns="108585" bIns="72390" numCol="1" spcCol="1270" anchor="t" anchorCtr="0">
              <a:noAutofit/>
            </a:bodyPr>
            <a:lstStyle/>
            <a:p>
              <a:pPr lvl="0" defTabSz="2533650">
                <a:lnSpc>
                  <a:spcPct val="90000"/>
                </a:lnSpc>
                <a:spcBef>
                  <a:spcPct val="0"/>
                </a:spcBef>
                <a:spcAft>
                  <a:spcPct val="35000"/>
                </a:spcAft>
              </a:pPr>
              <a:r>
                <a:rPr lang="en-US" sz="2800" b="1" kern="1200" dirty="0" smtClean="0"/>
                <a:t>Then…? </a:t>
              </a:r>
            </a:p>
            <a:p>
              <a:pPr marL="342900" lvl="0" indent="-342900" defTabSz="2533650">
                <a:lnSpc>
                  <a:spcPct val="90000"/>
                </a:lnSpc>
                <a:spcBef>
                  <a:spcPct val="0"/>
                </a:spcBef>
                <a:spcAft>
                  <a:spcPct val="35000"/>
                </a:spcAft>
                <a:buFont typeface="Arial" panose="020B0604020202020204" pitchFamily="34" charset="0"/>
                <a:buChar char="•"/>
              </a:pPr>
              <a:r>
                <a:rPr lang="en-US" sz="2400" b="1" dirty="0" smtClean="0"/>
                <a:t>The rest of your paper should include evidence to support your “thesis.”</a:t>
              </a:r>
              <a:endParaRPr lang="en-US" sz="2400" b="1" kern="1200" baseline="30000" dirty="0"/>
            </a:p>
          </p:txBody>
        </p:sp>
      </p:grpSp>
      <p:grpSp>
        <p:nvGrpSpPr>
          <p:cNvPr id="15" name="Group 14"/>
          <p:cNvGrpSpPr/>
          <p:nvPr/>
        </p:nvGrpSpPr>
        <p:grpSpPr>
          <a:xfrm>
            <a:off x="7646321" y="175674"/>
            <a:ext cx="3828692" cy="1153024"/>
            <a:chOff x="1076954" y="19376"/>
            <a:chExt cx="2520278" cy="908843"/>
          </a:xfrm>
        </p:grpSpPr>
        <p:sp>
          <p:nvSpPr>
            <p:cNvPr id="16" name="Rounded Rectangle 15"/>
            <p:cNvSpPr/>
            <p:nvPr/>
          </p:nvSpPr>
          <p:spPr>
            <a:xfrm>
              <a:off x="1076954" y="19376"/>
              <a:ext cx="2520278" cy="9088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1103573" y="28201"/>
              <a:ext cx="2467040" cy="855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585" tIns="72390" rIns="108585" bIns="72390" numCol="1" spcCol="1270" anchor="t" anchorCtr="0">
              <a:noAutofit/>
            </a:bodyPr>
            <a:lstStyle/>
            <a:p>
              <a:pPr lvl="0" defTabSz="2533650">
                <a:lnSpc>
                  <a:spcPct val="90000"/>
                </a:lnSpc>
                <a:spcBef>
                  <a:spcPct val="0"/>
                </a:spcBef>
                <a:spcAft>
                  <a:spcPct val="35000"/>
                </a:spcAft>
              </a:pPr>
              <a:r>
                <a:rPr lang="en-US" sz="2400" b="1" kern="1200" dirty="0" smtClean="0"/>
                <a:t>Note…</a:t>
              </a:r>
            </a:p>
            <a:p>
              <a:pPr marL="342900" lvl="0" indent="-342900" defTabSz="2533650">
                <a:lnSpc>
                  <a:spcPct val="90000"/>
                </a:lnSpc>
                <a:spcBef>
                  <a:spcPct val="0"/>
                </a:spcBef>
                <a:spcAft>
                  <a:spcPct val="35000"/>
                </a:spcAft>
                <a:buFont typeface="Arial" panose="020B0604020202020204" pitchFamily="34" charset="0"/>
                <a:buChar char="•"/>
              </a:pPr>
              <a:r>
                <a:rPr lang="en-US" sz="2000" b="1" dirty="0" smtClean="0"/>
                <a:t>Avoid using “I” even if the prompt asks for your opinion.</a:t>
              </a:r>
              <a:endParaRPr lang="en-US" sz="2000" b="1" kern="1200" baseline="30000" dirty="0"/>
            </a:p>
          </p:txBody>
        </p:sp>
      </p:grpSp>
    </p:spTree>
    <p:extLst>
      <p:ext uri="{BB962C8B-B14F-4D97-AF65-F5344CB8AC3E}">
        <p14:creationId xmlns:p14="http://schemas.microsoft.com/office/powerpoint/2010/main" val="892387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Planning Process: P.E.EL.</a:t>
            </a:r>
            <a:endParaRPr lang="en-US" dirty="0"/>
          </a:p>
        </p:txBody>
      </p:sp>
      <p:graphicFrame>
        <p:nvGraphicFramePr>
          <p:cNvPr id="4" name="Diagram 3"/>
          <p:cNvGraphicFramePr/>
          <p:nvPr>
            <p:extLst>
              <p:ext uri="{D42A27DB-BD31-4B8C-83A1-F6EECF244321}">
                <p14:modId xmlns:p14="http://schemas.microsoft.com/office/powerpoint/2010/main" val="4129626788"/>
              </p:ext>
            </p:extLst>
          </p:nvPr>
        </p:nvGraphicFramePr>
        <p:xfrm>
          <a:off x="2032000" y="2954215"/>
          <a:ext cx="8128000" cy="3184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1959278" y="1832142"/>
            <a:ext cx="7849772" cy="908843"/>
            <a:chOff x="1076954" y="1582"/>
            <a:chExt cx="2520278" cy="908843"/>
          </a:xfrm>
        </p:grpSpPr>
        <p:sp>
          <p:nvSpPr>
            <p:cNvPr id="6" name="Rounded Rectangle 5"/>
            <p:cNvSpPr/>
            <p:nvPr/>
          </p:nvSpPr>
          <p:spPr>
            <a:xfrm>
              <a:off x="1076954" y="1582"/>
              <a:ext cx="2520278" cy="9088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1103573" y="28201"/>
              <a:ext cx="2467040" cy="855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585" tIns="72390" rIns="108585" bIns="72390" numCol="1" spcCol="1270" anchor="ctr" anchorCtr="0">
              <a:noAutofit/>
            </a:bodyPr>
            <a:lstStyle/>
            <a:p>
              <a:pPr lvl="0" algn="ctr" defTabSz="2533650">
                <a:lnSpc>
                  <a:spcPct val="90000"/>
                </a:lnSpc>
                <a:spcBef>
                  <a:spcPct val="0"/>
                </a:spcBef>
                <a:spcAft>
                  <a:spcPct val="35000"/>
                </a:spcAft>
              </a:pPr>
              <a:r>
                <a:rPr lang="en-US" sz="5700" kern="1200" dirty="0" smtClean="0"/>
                <a:t>*Claim / Controlling Idea</a:t>
              </a:r>
              <a:endParaRPr lang="en-US" sz="5700" kern="1200" baseline="30000" dirty="0"/>
            </a:p>
          </p:txBody>
        </p:sp>
      </p:grpSp>
      <p:grpSp>
        <p:nvGrpSpPr>
          <p:cNvPr id="9" name="Group 8"/>
          <p:cNvGrpSpPr/>
          <p:nvPr/>
        </p:nvGrpSpPr>
        <p:grpSpPr>
          <a:xfrm>
            <a:off x="40944" y="5416071"/>
            <a:ext cx="2770496" cy="1394165"/>
            <a:chOff x="1076954" y="19376"/>
            <a:chExt cx="2520278" cy="908843"/>
          </a:xfrm>
        </p:grpSpPr>
        <p:sp>
          <p:nvSpPr>
            <p:cNvPr id="10" name="Rounded Rectangle 9"/>
            <p:cNvSpPr/>
            <p:nvPr/>
          </p:nvSpPr>
          <p:spPr>
            <a:xfrm>
              <a:off x="1076954" y="19376"/>
              <a:ext cx="2520278" cy="9088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103573" y="28201"/>
              <a:ext cx="2467040" cy="855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585" tIns="72390" rIns="108585" bIns="72390" numCol="1" spcCol="1270" anchor="t" anchorCtr="0">
              <a:noAutofit/>
            </a:bodyPr>
            <a:lstStyle/>
            <a:p>
              <a:pPr lvl="0" defTabSz="2533650">
                <a:lnSpc>
                  <a:spcPct val="90000"/>
                </a:lnSpc>
                <a:spcBef>
                  <a:spcPct val="0"/>
                </a:spcBef>
                <a:spcAft>
                  <a:spcPct val="35000"/>
                </a:spcAft>
              </a:pPr>
              <a:r>
                <a:rPr lang="en-US" b="1" kern="1200" dirty="0" smtClean="0"/>
                <a:t>*Your claim / controlling idea should have multiple POINTS. Meaning, you should have more than just one P.E.EL. </a:t>
              </a:r>
              <a:r>
                <a:rPr lang="en-US" b="1" dirty="0"/>
                <a:t>p</a:t>
              </a:r>
              <a:r>
                <a:rPr lang="en-US" b="1" kern="1200" dirty="0" smtClean="0"/>
                <a:t>lan sheet.</a:t>
              </a:r>
              <a:endParaRPr lang="en-US" b="1" kern="1200" baseline="30000" dirty="0"/>
            </a:p>
          </p:txBody>
        </p:sp>
      </p:grpSp>
      <p:cxnSp>
        <p:nvCxnSpPr>
          <p:cNvPr id="14" name="Straight Connector 13"/>
          <p:cNvCxnSpPr/>
          <p:nvPr/>
        </p:nvCxnSpPr>
        <p:spPr>
          <a:xfrm>
            <a:off x="4431323" y="2740985"/>
            <a:ext cx="0" cy="21323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77772" y="2740985"/>
            <a:ext cx="0" cy="21323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9608419" y="2951527"/>
            <a:ext cx="1942694" cy="941696"/>
          </a:xfrm>
          <a:prstGeom prst="roundRect">
            <a:avLst>
              <a:gd name="adj" fmla="val 1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smtClean="0">
                <a:solidFill>
                  <a:schemeClr val="tx1"/>
                </a:solidFill>
              </a:rPr>
              <a:t>Body Paragraphs</a:t>
            </a:r>
          </a:p>
          <a:p>
            <a:pPr algn="ctr"/>
            <a:r>
              <a:rPr lang="en-US" b="1" dirty="0" smtClean="0">
                <a:solidFill>
                  <a:schemeClr val="bg1"/>
                </a:solidFill>
              </a:rPr>
              <a:t>P</a:t>
            </a:r>
            <a:r>
              <a:rPr lang="en-US" b="1" baseline="30000" dirty="0" smtClean="0">
                <a:solidFill>
                  <a:schemeClr val="bg1"/>
                </a:solidFill>
              </a:rPr>
              <a:t>1</a:t>
            </a:r>
            <a:r>
              <a:rPr lang="en-US" b="1" dirty="0" smtClean="0"/>
              <a:t> </a:t>
            </a:r>
          </a:p>
          <a:p>
            <a:pPr algn="ctr"/>
            <a:r>
              <a:rPr lang="en-US" b="1" dirty="0" smtClean="0">
                <a:solidFill>
                  <a:schemeClr val="bg1"/>
                </a:solidFill>
              </a:rPr>
              <a:t>P</a:t>
            </a:r>
            <a:r>
              <a:rPr lang="en-US" b="1" baseline="30000" dirty="0" smtClean="0">
                <a:solidFill>
                  <a:schemeClr val="bg1"/>
                </a:solidFill>
              </a:rPr>
              <a:t>2</a:t>
            </a:r>
            <a:endParaRPr lang="en-US" b="1" dirty="0">
              <a:solidFill>
                <a:schemeClr val="bg1"/>
              </a:solidFill>
            </a:endParaRPr>
          </a:p>
        </p:txBody>
      </p:sp>
      <p:sp>
        <p:nvSpPr>
          <p:cNvPr id="17" name="Rounded Rectangle 16"/>
          <p:cNvSpPr/>
          <p:nvPr/>
        </p:nvSpPr>
        <p:spPr>
          <a:xfrm>
            <a:off x="10166286" y="1970127"/>
            <a:ext cx="1352544" cy="632872"/>
          </a:xfrm>
          <a:prstGeom prst="roundRect">
            <a:avLst>
              <a:gd name="adj" fmla="val 1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smtClean="0">
                <a:solidFill>
                  <a:schemeClr val="tx1"/>
                </a:solidFill>
              </a:rPr>
              <a:t>Introduction Paragraph</a:t>
            </a:r>
            <a:endParaRPr lang="en-US" b="1" dirty="0">
              <a:solidFill>
                <a:schemeClr val="tx1"/>
              </a:solidFill>
            </a:endParaRPr>
          </a:p>
        </p:txBody>
      </p:sp>
      <p:cxnSp>
        <p:nvCxnSpPr>
          <p:cNvPr id="18" name="Straight Connector 17"/>
          <p:cNvCxnSpPr/>
          <p:nvPr/>
        </p:nvCxnSpPr>
        <p:spPr>
          <a:xfrm>
            <a:off x="10817008" y="2607074"/>
            <a:ext cx="3392" cy="317157"/>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0179284" y="4193167"/>
            <a:ext cx="1352544" cy="395837"/>
          </a:xfrm>
          <a:prstGeom prst="roundRect">
            <a:avLst>
              <a:gd name="adj" fmla="val 10000"/>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smtClean="0">
                <a:solidFill>
                  <a:schemeClr val="tx1"/>
                </a:solidFill>
              </a:rPr>
              <a:t>Conclusion</a:t>
            </a:r>
            <a:endParaRPr lang="en-US" b="1" dirty="0">
              <a:solidFill>
                <a:schemeClr val="tx1"/>
              </a:solidFill>
            </a:endParaRPr>
          </a:p>
        </p:txBody>
      </p:sp>
      <p:cxnSp>
        <p:nvCxnSpPr>
          <p:cNvPr id="21" name="Straight Connector 20"/>
          <p:cNvCxnSpPr/>
          <p:nvPr/>
        </p:nvCxnSpPr>
        <p:spPr>
          <a:xfrm>
            <a:off x="10813616" y="3889339"/>
            <a:ext cx="3392" cy="317157"/>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644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Work: Introductions</a:t>
            </a:r>
            <a:endParaRPr lang="en-US" dirty="0"/>
          </a:p>
        </p:txBody>
      </p:sp>
      <p:sp>
        <p:nvSpPr>
          <p:cNvPr id="3" name="Content Placeholder 2"/>
          <p:cNvSpPr>
            <a:spLocks noGrp="1"/>
          </p:cNvSpPr>
          <p:nvPr>
            <p:ph idx="1"/>
          </p:nvPr>
        </p:nvSpPr>
        <p:spPr>
          <a:xfrm>
            <a:off x="483903" y="2084832"/>
            <a:ext cx="10800522" cy="4141304"/>
          </a:xfrm>
        </p:spPr>
        <p:txBody>
          <a:bodyPr/>
          <a:lstStyle/>
          <a:p>
            <a:pPr>
              <a:buFont typeface="Wingdings" panose="05000000000000000000" pitchFamily="2" charset="2"/>
              <a:buChar char="q"/>
            </a:pPr>
            <a:r>
              <a:rPr lang="en-US" sz="2800" dirty="0" smtClean="0"/>
              <a:t> In 2020, there will be a new face on the $10 bill – a woman. Not just any woman, but one that has played a major role in the history of America. Harriet Tubman, one of America’s greatest impacts on slavery, should claim the position.</a:t>
            </a:r>
          </a:p>
          <a:p>
            <a:pPr marL="0" indent="0">
              <a:buNone/>
            </a:pPr>
            <a:endParaRPr lang="en-US" sz="2800" dirty="0" smtClean="0"/>
          </a:p>
          <a:p>
            <a:pPr>
              <a:buFont typeface="Wingdings" panose="05000000000000000000" pitchFamily="2" charset="2"/>
              <a:buChar char="q"/>
            </a:pPr>
            <a:r>
              <a:rPr lang="en-US" sz="2800" dirty="0"/>
              <a:t> </a:t>
            </a:r>
            <a:r>
              <a:rPr lang="en-US" sz="2800" dirty="0" smtClean="0"/>
              <a:t>The U.S. Treasury Department has announced that there will be the face of a woman on the new 10 dollar bill. They have narrowed it down to four women. Harriet Tubman, Eleanor Roosevelt, Rosa Parks and Wilma </a:t>
            </a:r>
            <a:r>
              <a:rPr lang="en-US" sz="2800" dirty="0" err="1" smtClean="0"/>
              <a:t>Mankiller</a:t>
            </a:r>
            <a:r>
              <a:rPr lang="en-US" sz="2800" dirty="0" smtClean="0"/>
              <a:t>. The face of that woman on the bill should be Eleanor Roosevelt.</a:t>
            </a:r>
          </a:p>
          <a:p>
            <a:pPr>
              <a:buFont typeface="Wingdings" panose="05000000000000000000" pitchFamily="2" charset="2"/>
              <a:buChar char="q"/>
            </a:pPr>
            <a:endParaRPr lang="en-US" sz="2800" dirty="0" smtClean="0"/>
          </a:p>
          <a:p>
            <a:endParaRPr lang="en-US" sz="2800" dirty="0" smtClean="0"/>
          </a:p>
        </p:txBody>
      </p:sp>
    </p:spTree>
    <p:extLst>
      <p:ext uri="{BB962C8B-B14F-4D97-AF65-F5344CB8AC3E}">
        <p14:creationId xmlns:p14="http://schemas.microsoft.com/office/powerpoint/2010/main" val="3254420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Paragraphs</a:t>
            </a:r>
            <a:endParaRPr lang="en-US" dirty="0"/>
          </a:p>
        </p:txBody>
      </p:sp>
      <p:graphicFrame>
        <p:nvGraphicFramePr>
          <p:cNvPr id="4" name="Diagram 3"/>
          <p:cNvGraphicFramePr/>
          <p:nvPr>
            <p:extLst>
              <p:ext uri="{D42A27DB-BD31-4B8C-83A1-F6EECF244321}">
                <p14:modId xmlns:p14="http://schemas.microsoft.com/office/powerpoint/2010/main" val="2884963124"/>
              </p:ext>
            </p:extLst>
          </p:nvPr>
        </p:nvGraphicFramePr>
        <p:xfrm>
          <a:off x="2051268" y="2115780"/>
          <a:ext cx="7665792" cy="3961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959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Frankenstein’s Example: Introduction</a:t>
            </a:r>
            <a:endParaRPr lang="en-US" dirty="0"/>
          </a:p>
        </p:txBody>
      </p:sp>
      <p:sp>
        <p:nvSpPr>
          <p:cNvPr id="3" name="Content Placeholder 2"/>
          <p:cNvSpPr>
            <a:spLocks noGrp="1"/>
          </p:cNvSpPr>
          <p:nvPr>
            <p:ph idx="1"/>
          </p:nvPr>
        </p:nvSpPr>
        <p:spPr>
          <a:xfrm>
            <a:off x="609799" y="2084832"/>
            <a:ext cx="10548730" cy="4432852"/>
          </a:xfrm>
        </p:spPr>
        <p:txBody>
          <a:bodyPr>
            <a:normAutofit/>
          </a:bodyPr>
          <a:lstStyle/>
          <a:p>
            <a:pPr>
              <a:buFont typeface="Wingdings" panose="05000000000000000000" pitchFamily="2" charset="2"/>
              <a:buChar char="q"/>
            </a:pPr>
            <a:r>
              <a:rPr lang="en-US" sz="2800" dirty="0" smtClean="0"/>
              <a:t> </a:t>
            </a:r>
            <a:r>
              <a:rPr lang="en-US" sz="2800" dirty="0" smtClean="0">
                <a:solidFill>
                  <a:schemeClr val="accent4"/>
                </a:solidFill>
              </a:rPr>
              <a:t>Whether </a:t>
            </a:r>
            <a:r>
              <a:rPr lang="en-US" sz="2800" dirty="0">
                <a:solidFill>
                  <a:schemeClr val="accent4"/>
                </a:solidFill>
              </a:rPr>
              <a:t>due to nostalgic sentiment, or perhaps due to the symbolic significance of the historical figures printed on each note, the U.S. Treasury Department is actually striving to hold onto the past while simultaneously looking toward the future. Thus, a monetary rejuvenation of sorts has commenced, intending to bring the face of a woman to the ten dollar bill. </a:t>
            </a:r>
            <a:r>
              <a:rPr lang="en-US" sz="2800" dirty="0">
                <a:solidFill>
                  <a:schemeClr val="accent3"/>
                </a:solidFill>
              </a:rPr>
              <a:t>Being a democracy, the people have a say in selecting this esteemed figure.</a:t>
            </a:r>
            <a:r>
              <a:rPr lang="en-US" sz="2800" dirty="0"/>
              <a:t> </a:t>
            </a:r>
            <a:r>
              <a:rPr lang="en-US" sz="2800" dirty="0">
                <a:solidFill>
                  <a:schemeClr val="accent3"/>
                </a:solidFill>
              </a:rPr>
              <a:t>While many women over the course of history are </a:t>
            </a:r>
            <a:r>
              <a:rPr lang="en-US" sz="2800" dirty="0" smtClean="0">
                <a:solidFill>
                  <a:schemeClr val="accent3"/>
                </a:solidFill>
              </a:rPr>
              <a:t>worthy of recognition,</a:t>
            </a:r>
            <a:r>
              <a:rPr lang="en-US" sz="2800" dirty="0" smtClean="0">
                <a:solidFill>
                  <a:schemeClr val="accent1"/>
                </a:solidFill>
              </a:rPr>
              <a:t> </a:t>
            </a:r>
            <a:r>
              <a:rPr lang="en-US" sz="2800" dirty="0">
                <a:solidFill>
                  <a:schemeClr val="accent1"/>
                </a:solidFill>
              </a:rPr>
              <a:t>Wilma </a:t>
            </a:r>
            <a:r>
              <a:rPr lang="en-US" sz="2800" dirty="0" err="1">
                <a:solidFill>
                  <a:schemeClr val="accent1"/>
                </a:solidFill>
              </a:rPr>
              <a:t>Mankiller</a:t>
            </a:r>
            <a:r>
              <a:rPr lang="en-US" sz="2800" dirty="0">
                <a:solidFill>
                  <a:schemeClr val="accent1"/>
                </a:solidFill>
              </a:rPr>
              <a:t> deserves this honor due to her contribution </a:t>
            </a:r>
            <a:r>
              <a:rPr lang="en-US" sz="2800" dirty="0" smtClean="0">
                <a:solidFill>
                  <a:schemeClr val="accent1"/>
                </a:solidFill>
              </a:rPr>
              <a:t>to </a:t>
            </a:r>
            <a:r>
              <a:rPr lang="en-US" sz="2800" dirty="0">
                <a:solidFill>
                  <a:schemeClr val="accent1"/>
                </a:solidFill>
              </a:rPr>
              <a:t>Native American culture, as well as for giving women a voice for years to come.</a:t>
            </a:r>
          </a:p>
          <a:p>
            <a:endParaRPr lang="en-US" dirty="0"/>
          </a:p>
        </p:txBody>
      </p:sp>
    </p:spTree>
    <p:extLst>
      <p:ext uri="{BB962C8B-B14F-4D97-AF65-F5344CB8AC3E}">
        <p14:creationId xmlns:p14="http://schemas.microsoft.com/office/powerpoint/2010/main" val="3848871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 Use “Cub” and “Tap”</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a:t> </a:t>
            </a:r>
            <a:r>
              <a:rPr lang="en-US" sz="3200" dirty="0" smtClean="0"/>
              <a:t>Whether a scary story from the past or a gruesome film on the big screen, common traits help create the horror genre. Write </a:t>
            </a:r>
            <a:r>
              <a:rPr lang="en-US" sz="3200" dirty="0"/>
              <a:t>an essay explaining how “The Tell-Tale Heart” is classified as a </a:t>
            </a:r>
            <a:r>
              <a:rPr lang="en-US" sz="3200" dirty="0" smtClean="0"/>
              <a:t>piece of horror.</a:t>
            </a:r>
            <a:endParaRPr lang="en-US" sz="3200" dirty="0"/>
          </a:p>
        </p:txBody>
      </p:sp>
    </p:spTree>
    <p:extLst>
      <p:ext uri="{BB962C8B-B14F-4D97-AF65-F5344CB8AC3E}">
        <p14:creationId xmlns:p14="http://schemas.microsoft.com/office/powerpoint/2010/main" val="2492556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(Day ONE)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2800" dirty="0" smtClean="0"/>
              <a:t> Prompt Breakdown</a:t>
            </a:r>
          </a:p>
          <a:p>
            <a:pPr>
              <a:buFont typeface="Wingdings" panose="05000000000000000000" pitchFamily="2" charset="2"/>
              <a:buChar char="ü"/>
            </a:pPr>
            <a:r>
              <a:rPr lang="en-US" sz="2800" dirty="0"/>
              <a:t> </a:t>
            </a:r>
            <a:r>
              <a:rPr lang="en-US" sz="2800" dirty="0" smtClean="0"/>
              <a:t>P.E.EL. Plan Sheet</a:t>
            </a:r>
          </a:p>
          <a:p>
            <a:pPr>
              <a:buFont typeface="Wingdings" panose="05000000000000000000" pitchFamily="2" charset="2"/>
              <a:buChar char="ü"/>
            </a:pPr>
            <a:r>
              <a:rPr lang="en-US" sz="2800" dirty="0"/>
              <a:t> </a:t>
            </a:r>
            <a:r>
              <a:rPr lang="en-US" sz="2800" dirty="0" smtClean="0"/>
              <a:t>Introductory Paragraph</a:t>
            </a:r>
            <a:endParaRPr lang="en-US" sz="2800" dirty="0"/>
          </a:p>
        </p:txBody>
      </p:sp>
    </p:spTree>
    <p:extLst>
      <p:ext uri="{BB962C8B-B14F-4D97-AF65-F5344CB8AC3E}">
        <p14:creationId xmlns:p14="http://schemas.microsoft.com/office/powerpoint/2010/main" val="1420398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Critique: Introduction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smtClean="0"/>
              <a:t> </a:t>
            </a:r>
            <a:r>
              <a:rPr lang="en-US" sz="3200" dirty="0" smtClean="0"/>
              <a:t>Swap your introductory paragraph with a peer.</a:t>
            </a:r>
          </a:p>
          <a:p>
            <a:pPr>
              <a:buFont typeface="Wingdings" panose="05000000000000000000" pitchFamily="2" charset="2"/>
              <a:buChar char="q"/>
            </a:pPr>
            <a:r>
              <a:rPr lang="en-US" sz="3200" dirty="0"/>
              <a:t> </a:t>
            </a:r>
            <a:r>
              <a:rPr lang="en-US" sz="3200" dirty="0" smtClean="0"/>
              <a:t>On a slip of paper, respond to the following:</a:t>
            </a:r>
          </a:p>
          <a:p>
            <a:pPr marL="585216" lvl="1" indent="-457200">
              <a:buFont typeface="+mj-lt"/>
              <a:buAutoNum type="arabicPeriod"/>
            </a:pPr>
            <a:r>
              <a:rPr lang="en-US" sz="2800" dirty="0" smtClean="0"/>
              <a:t>Is the introductory engaging? How/why?</a:t>
            </a:r>
          </a:p>
          <a:p>
            <a:pPr marL="585216" lvl="1" indent="-457200">
              <a:buFont typeface="+mj-lt"/>
              <a:buAutoNum type="arabicPeriod"/>
            </a:pPr>
            <a:r>
              <a:rPr lang="en-US" sz="2800" dirty="0" smtClean="0"/>
              <a:t>What is the controlling idea?</a:t>
            </a:r>
          </a:p>
          <a:p>
            <a:pPr marL="585216" lvl="1" indent="-457200">
              <a:buFont typeface="+mj-lt"/>
              <a:buAutoNum type="arabicPeriod"/>
            </a:pPr>
            <a:r>
              <a:rPr lang="en-US" sz="2800" dirty="0" smtClean="0"/>
              <a:t>What are the point(s) of the controlling idea?</a:t>
            </a:r>
          </a:p>
          <a:p>
            <a:pPr marL="585216" lvl="1" indent="-457200">
              <a:buFont typeface="+mj-lt"/>
              <a:buAutoNum type="arabicPeriod"/>
            </a:pPr>
            <a:r>
              <a:rPr lang="en-US" sz="2800" dirty="0" smtClean="0"/>
              <a:t>Provide ONE positive and ONE “needs improvement.”</a:t>
            </a:r>
          </a:p>
          <a:p>
            <a:pPr marL="585216" lvl="1" indent="-457200">
              <a:buFont typeface="+mj-lt"/>
              <a:buAutoNum type="arabicPeriod"/>
            </a:pPr>
            <a:endParaRPr lang="en-US" sz="2400" dirty="0"/>
          </a:p>
        </p:txBody>
      </p:sp>
      <p:graphicFrame>
        <p:nvGraphicFramePr>
          <p:cNvPr id="4" name="Diagram 3"/>
          <p:cNvGraphicFramePr/>
          <p:nvPr>
            <p:extLst>
              <p:ext uri="{D42A27DB-BD31-4B8C-83A1-F6EECF244321}">
                <p14:modId xmlns:p14="http://schemas.microsoft.com/office/powerpoint/2010/main" val="2508814128"/>
              </p:ext>
            </p:extLst>
          </p:nvPr>
        </p:nvGraphicFramePr>
        <p:xfrm>
          <a:off x="6683369" y="0"/>
          <a:ext cx="5508631" cy="2381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611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FPMA 1 (at a glance)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9262749"/>
              </p:ext>
            </p:extLst>
          </p:nvPr>
        </p:nvGraphicFramePr>
        <p:xfrm>
          <a:off x="199880" y="2084832"/>
          <a:ext cx="9005536" cy="3607629"/>
        </p:xfrm>
        <a:graphic>
          <a:graphicData uri="http://schemas.openxmlformats.org/drawingml/2006/table">
            <a:tbl>
              <a:tblPr firstRow="1" bandRow="1">
                <a:tableStyleId>{5C22544A-7EE6-4342-B048-85BDC9FD1C3A}</a:tableStyleId>
              </a:tblPr>
              <a:tblGrid>
                <a:gridCol w="1355486"/>
                <a:gridCol w="2511380"/>
                <a:gridCol w="2678806"/>
                <a:gridCol w="2459864"/>
              </a:tblGrid>
              <a:tr h="614937">
                <a:tc>
                  <a:txBody>
                    <a:bodyPr/>
                    <a:lstStyle/>
                    <a:p>
                      <a:pPr algn="ctr"/>
                      <a:r>
                        <a:rPr lang="en-US" sz="2800" dirty="0" smtClean="0">
                          <a:solidFill>
                            <a:schemeClr val="bg1"/>
                          </a:solidFill>
                        </a:rPr>
                        <a:t>CLASS</a:t>
                      </a:r>
                      <a:endParaRPr lang="en-US" sz="2800" dirty="0">
                        <a:solidFill>
                          <a:schemeClr val="bg1"/>
                        </a:solidFill>
                      </a:endParaRPr>
                    </a:p>
                  </a:txBody>
                  <a:tcPr/>
                </a:tc>
                <a:tc>
                  <a:txBody>
                    <a:bodyPr/>
                    <a:lstStyle/>
                    <a:p>
                      <a:pPr algn="ctr"/>
                      <a:r>
                        <a:rPr lang="en-US" sz="2800" b="1" dirty="0" smtClean="0"/>
                        <a:t># of LOW</a:t>
                      </a:r>
                      <a:endParaRPr lang="en-US" sz="2800" b="1" dirty="0"/>
                    </a:p>
                  </a:txBody>
                  <a:tcPr>
                    <a:solidFill>
                      <a:srgbClr val="C00000"/>
                    </a:solidFill>
                  </a:tcPr>
                </a:tc>
                <a:tc>
                  <a:txBody>
                    <a:bodyPr/>
                    <a:lstStyle/>
                    <a:p>
                      <a:pPr algn="ctr"/>
                      <a:r>
                        <a:rPr lang="en-US" sz="2800" b="1" dirty="0" smtClean="0"/>
                        <a:t># of MODERATE</a:t>
                      </a:r>
                      <a:endParaRPr lang="en-US" sz="2800" b="1" dirty="0"/>
                    </a:p>
                  </a:txBody>
                  <a:tcPr>
                    <a:solidFill>
                      <a:srgbClr val="FFC000"/>
                    </a:solidFill>
                  </a:tcPr>
                </a:tc>
                <a:tc>
                  <a:txBody>
                    <a:bodyPr/>
                    <a:lstStyle/>
                    <a:p>
                      <a:pPr algn="ctr"/>
                      <a:r>
                        <a:rPr lang="en-US" sz="2800" b="1" dirty="0" smtClean="0"/>
                        <a:t># of HIGH</a:t>
                      </a:r>
                      <a:endParaRPr lang="en-US" sz="2800" b="1" dirty="0"/>
                    </a:p>
                  </a:txBody>
                  <a:tcPr>
                    <a:solidFill>
                      <a:srgbClr val="00B050"/>
                    </a:solidFill>
                  </a:tcPr>
                </a:tc>
              </a:tr>
              <a:tr h="498782">
                <a:tc>
                  <a:txBody>
                    <a:bodyPr/>
                    <a:lstStyle/>
                    <a:p>
                      <a:pPr algn="ctr"/>
                      <a:r>
                        <a:rPr lang="en-US" sz="2000" b="1" dirty="0" smtClean="0"/>
                        <a:t>*Period 1</a:t>
                      </a:r>
                      <a:endParaRPr lang="en-US" sz="2000" b="1" dirty="0"/>
                    </a:p>
                  </a:txBody>
                  <a:tcPr>
                    <a:solidFill>
                      <a:schemeClr val="accent1"/>
                    </a:solidFill>
                  </a:tcPr>
                </a:tc>
                <a:tc>
                  <a:txBody>
                    <a:bodyPr/>
                    <a:lstStyle/>
                    <a:p>
                      <a:pPr algn="ctr"/>
                      <a:r>
                        <a:rPr lang="en-US" sz="2000" b="1" dirty="0" smtClean="0"/>
                        <a:t>2</a:t>
                      </a:r>
                      <a:endParaRPr lang="en-US" sz="2000" b="1" dirty="0"/>
                    </a:p>
                  </a:txBody>
                  <a:tcPr>
                    <a:solidFill>
                      <a:srgbClr val="C00000"/>
                    </a:solidFill>
                  </a:tcPr>
                </a:tc>
                <a:tc>
                  <a:txBody>
                    <a:bodyPr/>
                    <a:lstStyle/>
                    <a:p>
                      <a:pPr algn="ctr"/>
                      <a:r>
                        <a:rPr lang="en-US" sz="2000" b="1" dirty="0" smtClean="0"/>
                        <a:t>14</a:t>
                      </a:r>
                      <a:endParaRPr lang="en-US" sz="2000" b="1" dirty="0"/>
                    </a:p>
                  </a:txBody>
                  <a:tcPr>
                    <a:solidFill>
                      <a:srgbClr val="FFC000"/>
                    </a:solidFill>
                  </a:tcPr>
                </a:tc>
                <a:tc>
                  <a:txBody>
                    <a:bodyPr/>
                    <a:lstStyle/>
                    <a:p>
                      <a:pPr algn="ctr"/>
                      <a:r>
                        <a:rPr lang="en-US" sz="2000" b="1" dirty="0" smtClean="0"/>
                        <a:t>3</a:t>
                      </a:r>
                      <a:endParaRPr lang="en-US" sz="2000" b="1" dirty="0"/>
                    </a:p>
                  </a:txBody>
                  <a:tcPr>
                    <a:solidFill>
                      <a:srgbClr val="00B050"/>
                    </a:solidFill>
                  </a:tcPr>
                </a:tc>
              </a:tr>
              <a:tr h="498782">
                <a:tc>
                  <a:txBody>
                    <a:bodyPr/>
                    <a:lstStyle/>
                    <a:p>
                      <a:pPr algn="ctr"/>
                      <a:r>
                        <a:rPr lang="en-US" sz="2000" b="1" dirty="0" smtClean="0"/>
                        <a:t>Period 2</a:t>
                      </a:r>
                      <a:endParaRPr lang="en-US" sz="2000" b="1" dirty="0"/>
                    </a:p>
                  </a:txBody>
                  <a:tcPr>
                    <a:solidFill>
                      <a:schemeClr val="accent1"/>
                    </a:solidFill>
                  </a:tcPr>
                </a:tc>
                <a:tc>
                  <a:txBody>
                    <a:bodyPr/>
                    <a:lstStyle/>
                    <a:p>
                      <a:pPr algn="ctr"/>
                      <a:r>
                        <a:rPr lang="en-US" sz="2000" b="1" dirty="0" smtClean="0"/>
                        <a:t>4</a:t>
                      </a:r>
                      <a:endParaRPr lang="en-US" sz="2000" b="1" dirty="0"/>
                    </a:p>
                  </a:txBody>
                  <a:tcPr>
                    <a:solidFill>
                      <a:srgbClr val="C00000"/>
                    </a:solidFill>
                  </a:tcPr>
                </a:tc>
                <a:tc>
                  <a:txBody>
                    <a:bodyPr/>
                    <a:lstStyle/>
                    <a:p>
                      <a:pPr algn="ctr"/>
                      <a:r>
                        <a:rPr lang="en-US" sz="2000" b="1" smtClean="0"/>
                        <a:t>18</a:t>
                      </a:r>
                      <a:endParaRPr lang="en-US" sz="2000" b="1" dirty="0"/>
                    </a:p>
                  </a:txBody>
                  <a:tcPr>
                    <a:solidFill>
                      <a:srgbClr val="FFC000"/>
                    </a:solidFill>
                  </a:tcPr>
                </a:tc>
                <a:tc>
                  <a:txBody>
                    <a:bodyPr/>
                    <a:lstStyle/>
                    <a:p>
                      <a:pPr algn="ctr"/>
                      <a:r>
                        <a:rPr lang="en-US" sz="2000" b="1" dirty="0" smtClean="0"/>
                        <a:t>1</a:t>
                      </a:r>
                      <a:endParaRPr lang="en-US" sz="2000" b="1" dirty="0"/>
                    </a:p>
                  </a:txBody>
                  <a:tcPr>
                    <a:solidFill>
                      <a:srgbClr val="00B050"/>
                    </a:solidFill>
                  </a:tcPr>
                </a:tc>
              </a:tr>
              <a:tr h="498782">
                <a:tc>
                  <a:txBody>
                    <a:bodyPr/>
                    <a:lstStyle/>
                    <a:p>
                      <a:pPr algn="ctr"/>
                      <a:r>
                        <a:rPr lang="en-US" sz="2000" b="1" dirty="0" smtClean="0"/>
                        <a:t>Period 3</a:t>
                      </a:r>
                      <a:endParaRPr lang="en-US" sz="2000" b="1" dirty="0"/>
                    </a:p>
                  </a:txBody>
                  <a:tcPr>
                    <a:solidFill>
                      <a:schemeClr val="accent1"/>
                    </a:solidFill>
                  </a:tcPr>
                </a:tc>
                <a:tc>
                  <a:txBody>
                    <a:bodyPr/>
                    <a:lstStyle/>
                    <a:p>
                      <a:pPr algn="ctr"/>
                      <a:r>
                        <a:rPr lang="en-US" sz="2000" b="1" dirty="0" smtClean="0"/>
                        <a:t>3</a:t>
                      </a:r>
                      <a:endParaRPr lang="en-US" sz="2000" b="1" dirty="0"/>
                    </a:p>
                  </a:txBody>
                  <a:tcPr>
                    <a:solidFill>
                      <a:srgbClr val="C00000"/>
                    </a:solidFill>
                  </a:tcPr>
                </a:tc>
                <a:tc>
                  <a:txBody>
                    <a:bodyPr/>
                    <a:lstStyle/>
                    <a:p>
                      <a:pPr algn="ctr"/>
                      <a:r>
                        <a:rPr lang="en-US" sz="2000" b="1" dirty="0" smtClean="0"/>
                        <a:t>19</a:t>
                      </a:r>
                      <a:endParaRPr lang="en-US" sz="2000" b="1" dirty="0"/>
                    </a:p>
                  </a:txBody>
                  <a:tcPr>
                    <a:solidFill>
                      <a:srgbClr val="FFC000"/>
                    </a:solidFill>
                  </a:tcPr>
                </a:tc>
                <a:tc>
                  <a:txBody>
                    <a:bodyPr/>
                    <a:lstStyle/>
                    <a:p>
                      <a:pPr algn="ctr"/>
                      <a:r>
                        <a:rPr lang="en-US" sz="2000" b="1" dirty="0" smtClean="0"/>
                        <a:t>2</a:t>
                      </a:r>
                      <a:endParaRPr lang="en-US" sz="2000" b="1" dirty="0"/>
                    </a:p>
                  </a:txBody>
                  <a:tcPr>
                    <a:solidFill>
                      <a:srgbClr val="00B050"/>
                    </a:solidFill>
                  </a:tcPr>
                </a:tc>
              </a:tr>
              <a:tr h="498782">
                <a:tc>
                  <a:txBody>
                    <a:bodyPr/>
                    <a:lstStyle/>
                    <a:p>
                      <a:pPr algn="ctr"/>
                      <a:r>
                        <a:rPr lang="en-US" sz="2000" b="1" dirty="0" smtClean="0"/>
                        <a:t>*Period 4</a:t>
                      </a:r>
                      <a:endParaRPr lang="en-US" sz="2000" b="1" dirty="0"/>
                    </a:p>
                  </a:txBody>
                  <a:tcPr>
                    <a:solidFill>
                      <a:schemeClr val="accent1"/>
                    </a:solidFill>
                  </a:tcPr>
                </a:tc>
                <a:tc>
                  <a:txBody>
                    <a:bodyPr/>
                    <a:lstStyle/>
                    <a:p>
                      <a:pPr algn="ctr"/>
                      <a:r>
                        <a:rPr lang="en-US" sz="2000" b="1" dirty="0" smtClean="0"/>
                        <a:t>3</a:t>
                      </a:r>
                      <a:endParaRPr lang="en-US" sz="2000" b="1" dirty="0"/>
                    </a:p>
                  </a:txBody>
                  <a:tcPr>
                    <a:solidFill>
                      <a:srgbClr val="C00000"/>
                    </a:solidFill>
                  </a:tcPr>
                </a:tc>
                <a:tc>
                  <a:txBody>
                    <a:bodyPr/>
                    <a:lstStyle/>
                    <a:p>
                      <a:pPr algn="ctr"/>
                      <a:r>
                        <a:rPr lang="en-US" sz="2000" b="1" dirty="0" smtClean="0"/>
                        <a:t>16</a:t>
                      </a:r>
                      <a:endParaRPr lang="en-US" sz="2000" b="1" dirty="0"/>
                    </a:p>
                  </a:txBody>
                  <a:tcPr>
                    <a:solidFill>
                      <a:srgbClr val="FFC000"/>
                    </a:solidFill>
                  </a:tcPr>
                </a:tc>
                <a:tc>
                  <a:txBody>
                    <a:bodyPr/>
                    <a:lstStyle/>
                    <a:p>
                      <a:pPr algn="ctr"/>
                      <a:r>
                        <a:rPr lang="en-US" sz="2000" b="1" dirty="0" smtClean="0"/>
                        <a:t>3</a:t>
                      </a:r>
                      <a:endParaRPr lang="en-US" sz="2000" b="1" dirty="0"/>
                    </a:p>
                  </a:txBody>
                  <a:tcPr>
                    <a:solidFill>
                      <a:srgbClr val="00B050"/>
                    </a:solidFill>
                  </a:tcPr>
                </a:tc>
              </a:tr>
              <a:tr h="498782">
                <a:tc>
                  <a:txBody>
                    <a:bodyPr/>
                    <a:lstStyle/>
                    <a:p>
                      <a:pPr algn="ctr"/>
                      <a:r>
                        <a:rPr lang="en-US" sz="2000" b="1" dirty="0" smtClean="0"/>
                        <a:t>Period 5</a:t>
                      </a:r>
                      <a:endParaRPr lang="en-US" sz="2000" b="1" dirty="0"/>
                    </a:p>
                  </a:txBody>
                  <a:tcPr>
                    <a:solidFill>
                      <a:schemeClr val="accent1"/>
                    </a:solidFill>
                  </a:tcPr>
                </a:tc>
                <a:tc>
                  <a:txBody>
                    <a:bodyPr/>
                    <a:lstStyle/>
                    <a:p>
                      <a:pPr algn="ctr"/>
                      <a:r>
                        <a:rPr lang="en-US" sz="2000" b="1" dirty="0" smtClean="0"/>
                        <a:t>1</a:t>
                      </a:r>
                      <a:endParaRPr lang="en-US" sz="2000" b="1" dirty="0"/>
                    </a:p>
                  </a:txBody>
                  <a:tcPr>
                    <a:solidFill>
                      <a:srgbClr val="C00000"/>
                    </a:solidFill>
                  </a:tcPr>
                </a:tc>
                <a:tc>
                  <a:txBody>
                    <a:bodyPr/>
                    <a:lstStyle/>
                    <a:p>
                      <a:pPr algn="ctr"/>
                      <a:r>
                        <a:rPr lang="en-US" sz="2000" b="1" dirty="0" smtClean="0"/>
                        <a:t>19</a:t>
                      </a:r>
                      <a:endParaRPr lang="en-US" sz="2000" b="1" dirty="0"/>
                    </a:p>
                  </a:txBody>
                  <a:tcPr>
                    <a:solidFill>
                      <a:srgbClr val="FFC000"/>
                    </a:solidFill>
                  </a:tcPr>
                </a:tc>
                <a:tc>
                  <a:txBody>
                    <a:bodyPr/>
                    <a:lstStyle/>
                    <a:p>
                      <a:pPr algn="ctr"/>
                      <a:r>
                        <a:rPr lang="en-US" sz="2000" b="1" dirty="0" smtClean="0"/>
                        <a:t>3</a:t>
                      </a:r>
                      <a:endParaRPr lang="en-US" sz="2000" b="1" dirty="0"/>
                    </a:p>
                  </a:txBody>
                  <a:tcPr>
                    <a:solidFill>
                      <a:srgbClr val="00B050"/>
                    </a:solidFill>
                  </a:tcPr>
                </a:tc>
              </a:tr>
              <a:tr h="498782">
                <a:tc>
                  <a:txBody>
                    <a:bodyPr/>
                    <a:lstStyle/>
                    <a:p>
                      <a:pPr algn="ctr"/>
                      <a:r>
                        <a:rPr lang="en-US" sz="2000" b="1" dirty="0" smtClean="0"/>
                        <a:t>Period 6</a:t>
                      </a:r>
                      <a:endParaRPr lang="en-US" sz="2000" b="1" dirty="0"/>
                    </a:p>
                  </a:txBody>
                  <a:tcPr>
                    <a:solidFill>
                      <a:schemeClr val="accent1"/>
                    </a:solidFill>
                  </a:tcPr>
                </a:tc>
                <a:tc>
                  <a:txBody>
                    <a:bodyPr/>
                    <a:lstStyle/>
                    <a:p>
                      <a:pPr algn="ctr"/>
                      <a:r>
                        <a:rPr lang="en-US" sz="2000" b="1" dirty="0" smtClean="0"/>
                        <a:t>6</a:t>
                      </a:r>
                      <a:endParaRPr lang="en-US" sz="2000" b="1" dirty="0"/>
                    </a:p>
                  </a:txBody>
                  <a:tcPr>
                    <a:solidFill>
                      <a:srgbClr val="C00000"/>
                    </a:solidFill>
                  </a:tcPr>
                </a:tc>
                <a:tc>
                  <a:txBody>
                    <a:bodyPr/>
                    <a:lstStyle/>
                    <a:p>
                      <a:pPr algn="ctr"/>
                      <a:r>
                        <a:rPr lang="en-US" sz="2000" b="1" dirty="0" smtClean="0"/>
                        <a:t>15</a:t>
                      </a:r>
                      <a:endParaRPr lang="en-US" sz="2000" b="1" dirty="0"/>
                    </a:p>
                  </a:txBody>
                  <a:tcPr>
                    <a:solidFill>
                      <a:srgbClr val="FFC000"/>
                    </a:solidFill>
                  </a:tcPr>
                </a:tc>
                <a:tc>
                  <a:txBody>
                    <a:bodyPr/>
                    <a:lstStyle/>
                    <a:p>
                      <a:pPr algn="ctr"/>
                      <a:r>
                        <a:rPr lang="en-US" sz="2000" b="1" dirty="0" smtClean="0"/>
                        <a:t>2</a:t>
                      </a:r>
                      <a:endParaRPr lang="en-US" sz="2000" b="1" dirty="0"/>
                    </a:p>
                  </a:txBody>
                  <a:tcPr>
                    <a:solidFill>
                      <a:srgbClr val="00B05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55398343"/>
              </p:ext>
            </p:extLst>
          </p:nvPr>
        </p:nvGraphicFramePr>
        <p:xfrm>
          <a:off x="204528" y="5869739"/>
          <a:ext cx="2799470" cy="844061"/>
        </p:xfrm>
        <a:graphic>
          <a:graphicData uri="http://schemas.openxmlformats.org/drawingml/2006/table">
            <a:tbl>
              <a:tblPr firstRow="1" bandRow="1">
                <a:tableStyleId>{5C22544A-7EE6-4342-B048-85BDC9FD1C3A}</a:tableStyleId>
              </a:tblPr>
              <a:tblGrid>
                <a:gridCol w="2799470"/>
              </a:tblGrid>
              <a:tr h="424941">
                <a:tc>
                  <a:txBody>
                    <a:bodyPr/>
                    <a:lstStyle/>
                    <a:p>
                      <a:r>
                        <a:rPr lang="en-US" b="1" dirty="0" smtClean="0">
                          <a:solidFill>
                            <a:schemeClr val="bg1"/>
                          </a:solidFill>
                        </a:rPr>
                        <a:t>*Period 1:  </a:t>
                      </a:r>
                      <a:r>
                        <a:rPr lang="en-US" b="0" dirty="0" smtClean="0">
                          <a:solidFill>
                            <a:schemeClr val="bg1"/>
                          </a:solidFill>
                        </a:rPr>
                        <a:t>1 UNSCOREABLE </a:t>
                      </a:r>
                    </a:p>
                  </a:txBody>
                  <a:tcPr>
                    <a:solidFill>
                      <a:schemeClr val="tx1">
                        <a:lumMod val="75000"/>
                      </a:schemeClr>
                    </a:solidFill>
                  </a:tcPr>
                </a:tc>
              </a:tr>
              <a:tr h="41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*Period 4: </a:t>
                      </a:r>
                      <a:r>
                        <a:rPr lang="en-US" dirty="0" smtClean="0">
                          <a:solidFill>
                            <a:schemeClr val="bg1"/>
                          </a:solidFill>
                        </a:rPr>
                        <a:t> </a:t>
                      </a:r>
                      <a:r>
                        <a:rPr lang="en-US" dirty="0" smtClean="0"/>
                        <a:t>1 UNSCOREABLE</a:t>
                      </a:r>
                    </a:p>
                  </a:txBody>
                  <a:tcPr>
                    <a:solidFill>
                      <a:schemeClr val="tx1">
                        <a:lumMod val="75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29058525"/>
              </p:ext>
            </p:extLst>
          </p:nvPr>
        </p:nvGraphicFramePr>
        <p:xfrm>
          <a:off x="10064203" y="5537915"/>
          <a:ext cx="2029059" cy="1219200"/>
        </p:xfrm>
        <a:graphic>
          <a:graphicData uri="http://schemas.openxmlformats.org/drawingml/2006/table">
            <a:tbl>
              <a:tblPr firstRow="1" bandRow="1">
                <a:tableStyleId>{5C22544A-7EE6-4342-B048-85BDC9FD1C3A}</a:tableStyleId>
              </a:tblPr>
              <a:tblGrid>
                <a:gridCol w="1104234"/>
                <a:gridCol w="924825"/>
              </a:tblGrid>
              <a:tr h="269374">
                <a:tc>
                  <a:txBody>
                    <a:bodyPr/>
                    <a:lstStyle/>
                    <a:p>
                      <a:pPr algn="ctr"/>
                      <a:r>
                        <a:rPr lang="en-US" sz="1400" b="1" dirty="0" smtClean="0">
                          <a:solidFill>
                            <a:schemeClr val="bg1"/>
                          </a:solidFill>
                        </a:rPr>
                        <a:t>LEVEL</a:t>
                      </a:r>
                      <a:endParaRPr lang="en-US" sz="1400" b="1" dirty="0">
                        <a:solidFill>
                          <a:schemeClr val="bg1"/>
                        </a:solidFill>
                      </a:endParaRPr>
                    </a:p>
                  </a:txBody>
                  <a:tcPr>
                    <a:solidFill>
                      <a:schemeClr val="accent1"/>
                    </a:solidFill>
                  </a:tcPr>
                </a:tc>
                <a:tc>
                  <a:txBody>
                    <a:bodyPr/>
                    <a:lstStyle/>
                    <a:p>
                      <a:pPr algn="ctr"/>
                      <a:r>
                        <a:rPr lang="en-US" sz="1400" b="1" dirty="0" smtClean="0">
                          <a:solidFill>
                            <a:schemeClr val="bg1"/>
                          </a:solidFill>
                        </a:rPr>
                        <a:t>RANGE</a:t>
                      </a:r>
                      <a:endParaRPr lang="en-US" sz="1400" b="1" dirty="0">
                        <a:solidFill>
                          <a:schemeClr val="bg1"/>
                        </a:solidFill>
                      </a:endParaRPr>
                    </a:p>
                  </a:txBody>
                  <a:tcPr>
                    <a:solidFill>
                      <a:schemeClr val="accent1"/>
                    </a:solidFill>
                  </a:tcPr>
                </a:tc>
              </a:tr>
              <a:tr h="269374">
                <a:tc>
                  <a:txBody>
                    <a:bodyPr/>
                    <a:lstStyle/>
                    <a:p>
                      <a:pPr algn="ctr"/>
                      <a:r>
                        <a:rPr lang="en-US" sz="1400" b="1" dirty="0" smtClean="0">
                          <a:solidFill>
                            <a:schemeClr val="tx1"/>
                          </a:solidFill>
                        </a:rPr>
                        <a:t>LOW</a:t>
                      </a:r>
                      <a:endParaRPr lang="en-US" sz="1400" b="1" dirty="0">
                        <a:solidFill>
                          <a:schemeClr val="tx1"/>
                        </a:solidFill>
                      </a:endParaRPr>
                    </a:p>
                  </a:txBody>
                  <a:tcPr>
                    <a:solidFill>
                      <a:srgbClr val="FF0000"/>
                    </a:solidFill>
                  </a:tcPr>
                </a:tc>
                <a:tc>
                  <a:txBody>
                    <a:bodyPr/>
                    <a:lstStyle/>
                    <a:p>
                      <a:pPr algn="ctr"/>
                      <a:r>
                        <a:rPr lang="en-US" sz="1400" b="1" dirty="0" smtClean="0">
                          <a:solidFill>
                            <a:schemeClr val="bg1"/>
                          </a:solidFill>
                        </a:rPr>
                        <a:t>1-4</a:t>
                      </a:r>
                      <a:endParaRPr lang="en-US" sz="1400" b="1" dirty="0">
                        <a:solidFill>
                          <a:schemeClr val="bg1"/>
                        </a:solidFill>
                      </a:endParaRPr>
                    </a:p>
                  </a:txBody>
                  <a:tcPr>
                    <a:solidFill>
                      <a:schemeClr val="tx1">
                        <a:lumMod val="75000"/>
                      </a:schemeClr>
                    </a:solidFill>
                  </a:tcPr>
                </a:tc>
              </a:tr>
              <a:tr h="269374">
                <a:tc>
                  <a:txBody>
                    <a:bodyPr/>
                    <a:lstStyle/>
                    <a:p>
                      <a:pPr algn="ctr"/>
                      <a:r>
                        <a:rPr lang="en-US" sz="1400" b="1" dirty="0" smtClean="0">
                          <a:solidFill>
                            <a:schemeClr val="tx1"/>
                          </a:solidFill>
                        </a:rPr>
                        <a:t>MODERATE</a:t>
                      </a:r>
                      <a:endParaRPr lang="en-US" sz="1400" b="1" dirty="0">
                        <a:solidFill>
                          <a:schemeClr val="tx1"/>
                        </a:solidFill>
                      </a:endParaRPr>
                    </a:p>
                  </a:txBody>
                  <a:tcPr>
                    <a:solidFill>
                      <a:srgbClr val="FFC000"/>
                    </a:solidFill>
                  </a:tcPr>
                </a:tc>
                <a:tc>
                  <a:txBody>
                    <a:bodyPr/>
                    <a:lstStyle/>
                    <a:p>
                      <a:pPr algn="ctr"/>
                      <a:r>
                        <a:rPr lang="en-US" sz="1400" b="1" dirty="0" smtClean="0">
                          <a:solidFill>
                            <a:schemeClr val="bg1"/>
                          </a:solidFill>
                        </a:rPr>
                        <a:t>5-7</a:t>
                      </a:r>
                      <a:endParaRPr lang="en-US" sz="1400" b="1" dirty="0">
                        <a:solidFill>
                          <a:schemeClr val="bg1"/>
                        </a:solidFill>
                      </a:endParaRPr>
                    </a:p>
                  </a:txBody>
                  <a:tcPr>
                    <a:solidFill>
                      <a:schemeClr val="tx1">
                        <a:lumMod val="75000"/>
                      </a:schemeClr>
                    </a:solidFill>
                  </a:tcPr>
                </a:tc>
              </a:tr>
              <a:tr h="269374">
                <a:tc>
                  <a:txBody>
                    <a:bodyPr/>
                    <a:lstStyle/>
                    <a:p>
                      <a:pPr algn="ctr"/>
                      <a:r>
                        <a:rPr lang="en-US" sz="1400" b="1" dirty="0" smtClean="0">
                          <a:solidFill>
                            <a:schemeClr val="tx1"/>
                          </a:solidFill>
                        </a:rPr>
                        <a:t>HIGH</a:t>
                      </a:r>
                      <a:endParaRPr lang="en-US" sz="1400" b="1" dirty="0">
                        <a:solidFill>
                          <a:schemeClr val="tx1"/>
                        </a:solidFill>
                      </a:endParaRPr>
                    </a:p>
                  </a:txBody>
                  <a:tcPr>
                    <a:solidFill>
                      <a:srgbClr val="00B050"/>
                    </a:solidFill>
                  </a:tcPr>
                </a:tc>
                <a:tc>
                  <a:txBody>
                    <a:bodyPr/>
                    <a:lstStyle/>
                    <a:p>
                      <a:pPr algn="ctr"/>
                      <a:r>
                        <a:rPr lang="en-US" sz="1400" b="1" dirty="0" smtClean="0">
                          <a:solidFill>
                            <a:schemeClr val="bg1"/>
                          </a:solidFill>
                        </a:rPr>
                        <a:t>8-10</a:t>
                      </a:r>
                      <a:endParaRPr lang="en-US" sz="1400" b="1" dirty="0">
                        <a:solidFill>
                          <a:schemeClr val="bg1"/>
                        </a:solidFill>
                      </a:endParaRPr>
                    </a:p>
                  </a:txBody>
                  <a:tcPr>
                    <a:solidFill>
                      <a:schemeClr val="tx1">
                        <a:lumMod val="75000"/>
                      </a:schemeClr>
                    </a:solidFill>
                  </a:tcPr>
                </a:tc>
              </a:tr>
            </a:tbl>
          </a:graphicData>
        </a:graphic>
      </p:graphicFrame>
    </p:spTree>
    <p:extLst>
      <p:ext uri="{BB962C8B-B14F-4D97-AF65-F5344CB8AC3E}">
        <p14:creationId xmlns:p14="http://schemas.microsoft.com/office/powerpoint/2010/main" val="1675325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Paragraphs:</a:t>
            </a:r>
            <a:endParaRPr lang="en-US" dirty="0"/>
          </a:p>
        </p:txBody>
      </p:sp>
      <p:sp>
        <p:nvSpPr>
          <p:cNvPr id="3" name="Content Placeholder 2"/>
          <p:cNvSpPr>
            <a:spLocks noGrp="1"/>
          </p:cNvSpPr>
          <p:nvPr>
            <p:ph idx="1"/>
          </p:nvPr>
        </p:nvSpPr>
        <p:spPr>
          <a:xfrm>
            <a:off x="1024129" y="2286000"/>
            <a:ext cx="6638802" cy="4023360"/>
          </a:xfrm>
        </p:spPr>
        <p:txBody>
          <a:bodyPr>
            <a:normAutofit/>
          </a:bodyPr>
          <a:lstStyle/>
          <a:p>
            <a:pPr>
              <a:buFont typeface="Wingdings" panose="05000000000000000000" pitchFamily="2" charset="2"/>
              <a:buChar char="q"/>
            </a:pPr>
            <a:r>
              <a:rPr lang="en-US" sz="2800" dirty="0" smtClean="0"/>
              <a:t> Bulk of your essay</a:t>
            </a:r>
          </a:p>
          <a:p>
            <a:pPr>
              <a:buFont typeface="Wingdings" panose="05000000000000000000" pitchFamily="2" charset="2"/>
              <a:buChar char="q"/>
            </a:pPr>
            <a:r>
              <a:rPr lang="en-US" sz="2800" dirty="0"/>
              <a:t> Focused on </a:t>
            </a:r>
            <a:r>
              <a:rPr lang="en-US" sz="2800" dirty="0" smtClean="0"/>
              <a:t>point(s)</a:t>
            </a:r>
            <a:endParaRPr lang="en-US" sz="2800" dirty="0"/>
          </a:p>
          <a:p>
            <a:pPr>
              <a:buFont typeface="Wingdings" panose="05000000000000000000" pitchFamily="2" charset="2"/>
              <a:buChar char="q"/>
            </a:pPr>
            <a:r>
              <a:rPr lang="en-US" sz="2800" dirty="0" smtClean="0"/>
              <a:t> Developing and connecting ideas</a:t>
            </a:r>
          </a:p>
          <a:p>
            <a:pPr>
              <a:buFont typeface="Wingdings" panose="05000000000000000000" pitchFamily="2" charset="2"/>
              <a:buChar char="q"/>
            </a:pPr>
            <a:r>
              <a:rPr lang="en-US" sz="2800" dirty="0"/>
              <a:t> </a:t>
            </a:r>
            <a:r>
              <a:rPr lang="en-US" sz="2800" dirty="0" smtClean="0"/>
              <a:t>Balance of evidence and elaboration</a:t>
            </a:r>
          </a:p>
        </p:txBody>
      </p:sp>
      <p:pic>
        <p:nvPicPr>
          <p:cNvPr id="1026" name="Picture 2" descr="http://muscle.iuhu.org/wp-content/uploads/2010/06/perfect-bodybuilder-dra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204" y="1559313"/>
            <a:ext cx="3725526" cy="4750047"/>
          </a:xfrm>
          <a:prstGeom prst="rect">
            <a:avLst/>
          </a:prstGeom>
          <a:ln w="38100">
            <a:solidFill>
              <a:schemeClr val="accent3"/>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44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Notable Work: </a:t>
            </a:r>
            <a:r>
              <a:rPr lang="en-US" dirty="0" smtClean="0"/>
              <a:t>Body paragraphs</a:t>
            </a:r>
            <a:endParaRPr lang="en-US" dirty="0"/>
          </a:p>
        </p:txBody>
      </p:sp>
      <p:sp>
        <p:nvSpPr>
          <p:cNvPr id="3" name="Content Placeholder 2"/>
          <p:cNvSpPr>
            <a:spLocks noGrp="1"/>
          </p:cNvSpPr>
          <p:nvPr>
            <p:ph idx="1"/>
          </p:nvPr>
        </p:nvSpPr>
        <p:spPr>
          <a:xfrm>
            <a:off x="0" y="2286000"/>
            <a:ext cx="12192000" cy="4572000"/>
          </a:xfrm>
        </p:spPr>
        <p:txBody>
          <a:bodyPr>
            <a:normAutofit lnSpcReduction="10000"/>
          </a:bodyPr>
          <a:lstStyle/>
          <a:p>
            <a:pPr>
              <a:buFont typeface="Wingdings" panose="05000000000000000000" pitchFamily="2" charset="2"/>
              <a:buChar char="q"/>
            </a:pPr>
            <a:r>
              <a:rPr lang="en-US" dirty="0" smtClean="0"/>
              <a:t> Not only was she the wife of President Franklin Delano Roosevelt, Eleanor was also the first First Lady to take the role of an activist and reach out to the people directly. According to the text, “She took the leading role in addressing the needs of women, children, laborers and minority groups” (Source 2, Paragraph 11). Mrs. Roosevelt was the foundation for so many of the amazing activist groups in the world today. She is one of the women that have impacted America the most; therefore she should be honored in a way that is used by everyone in this country…</a:t>
            </a:r>
          </a:p>
          <a:p>
            <a:pPr>
              <a:buFont typeface="Wingdings" panose="05000000000000000000" pitchFamily="2" charset="2"/>
              <a:buChar char="q"/>
            </a:pPr>
            <a:r>
              <a:rPr lang="en-US" dirty="0"/>
              <a:t> </a:t>
            </a:r>
            <a:r>
              <a:rPr lang="en-US" dirty="0" smtClean="0"/>
              <a:t>Harriet Tubman is a very important figure in history. Her actions heavily impacted the U.S. and will always be remembered. For instance, she helped free many slaves. In paragraph 9, sentence 1, it says, “Tubman escaped slavery and became one the country’s leading slavery-haters before the Civil War.” By escaping slavery, Tubman showed just how much courage and strength she had in order to fight for what she believed. In this case, it was freedom for slaves. Tubman also helped the Union army as a scout. In paragraph 9, it says, “She had a great personal knowledge of the landscape of mountains, hills, and territories of the South. This helped her to become a valuable person to the Union army.” Even though she had already helped fight for freedom, she continued fighting because she knew what was best for her country. She made such an impact in history that without her, the U.S. wouldn’t be what it is today. By putting Harriet Tubman on the $10 bill, everyone will remember her legacy.</a:t>
            </a:r>
            <a:endParaRPr lang="en-US" dirty="0"/>
          </a:p>
        </p:txBody>
      </p:sp>
    </p:spTree>
    <p:extLst>
      <p:ext uri="{BB962C8B-B14F-4D97-AF65-F5344CB8AC3E}">
        <p14:creationId xmlns:p14="http://schemas.microsoft.com/office/powerpoint/2010/main" val="2099905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Notable Work: Body paragraphs</a:t>
            </a:r>
          </a:p>
        </p:txBody>
      </p:sp>
      <p:sp>
        <p:nvSpPr>
          <p:cNvPr id="3" name="Content Placeholder 2"/>
          <p:cNvSpPr>
            <a:spLocks noGrp="1"/>
          </p:cNvSpPr>
          <p:nvPr>
            <p:ph idx="1"/>
          </p:nvPr>
        </p:nvSpPr>
        <p:spPr>
          <a:xfrm>
            <a:off x="412124" y="2286000"/>
            <a:ext cx="11269014" cy="4023360"/>
          </a:xfrm>
        </p:spPr>
        <p:txBody>
          <a:bodyPr/>
          <a:lstStyle/>
          <a:p>
            <a:pPr>
              <a:buFont typeface="Wingdings" panose="05000000000000000000" pitchFamily="2" charset="2"/>
              <a:buChar char="q"/>
            </a:pPr>
            <a:r>
              <a:rPr lang="en-US" dirty="0" smtClean="0"/>
              <a:t> In the second paragraph of Source 1, it says, “America’s currency makes a statement about who we are and what we stand for as a nation.” The money of America symbolizes our morals and values. A woman being added to the $10 bill would probably encourage the Treasury to add more women to currency who have played a big role. There are many women that are important to this country’s history that will hopefully be recognized in the future. When people see Rosa Parks on the ten dollar bill, it shows that our country doesn’t support segregation in America. There are plenty of women that can symbolize what this country is about.</a:t>
            </a:r>
            <a:endParaRPr lang="en-US" dirty="0"/>
          </a:p>
        </p:txBody>
      </p:sp>
    </p:spTree>
    <p:extLst>
      <p:ext uri="{BB962C8B-B14F-4D97-AF65-F5344CB8AC3E}">
        <p14:creationId xmlns:p14="http://schemas.microsoft.com/office/powerpoint/2010/main" val="1173005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961924" cy="1499616"/>
          </a:xfrm>
        </p:spPr>
        <p:txBody>
          <a:bodyPr/>
          <a:lstStyle/>
          <a:p>
            <a:r>
              <a:rPr lang="en-US" dirty="0" smtClean="0"/>
              <a:t>Mr. Frankenstein’s Example: Body Paragraph</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 </a:t>
            </a:r>
            <a:r>
              <a:rPr lang="en-US" sz="2400" dirty="0"/>
              <a:t>There is no doubt as to why Wilma </a:t>
            </a:r>
            <a:r>
              <a:rPr lang="en-US" sz="2400" dirty="0" err="1"/>
              <a:t>Mankiller</a:t>
            </a:r>
            <a:r>
              <a:rPr lang="en-US" sz="2400" dirty="0"/>
              <a:t> is in the running, being the </a:t>
            </a:r>
            <a:r>
              <a:rPr lang="en-US" sz="2400" dirty="0">
                <a:solidFill>
                  <a:schemeClr val="accent1"/>
                </a:solidFill>
              </a:rPr>
              <a:t>recipient of the Presidential Medal of Freedom, a highly regarded award</a:t>
            </a:r>
            <a:r>
              <a:rPr lang="en-US" sz="2400" dirty="0"/>
              <a:t>. As the </a:t>
            </a:r>
            <a:r>
              <a:rPr lang="en-US" sz="2400" dirty="0">
                <a:solidFill>
                  <a:schemeClr val="accent1"/>
                </a:solidFill>
              </a:rPr>
              <a:t>“first elected female chief of a Native nation in modern times,”</a:t>
            </a:r>
            <a:r>
              <a:rPr lang="en-US" sz="2400" dirty="0"/>
              <a:t> she was an advocate for </a:t>
            </a:r>
            <a:r>
              <a:rPr lang="en-US" sz="2400" dirty="0">
                <a:solidFill>
                  <a:schemeClr val="accent1"/>
                </a:solidFill>
              </a:rPr>
              <a:t>“extensive community development, self-help, education and healthcare programs”</a:t>
            </a:r>
            <a:r>
              <a:rPr lang="en-US" sz="2400" dirty="0"/>
              <a:t> for the Cherokee Nation, </a:t>
            </a:r>
            <a:r>
              <a:rPr lang="en-US" sz="2400" dirty="0">
                <a:solidFill>
                  <a:schemeClr val="accent3">
                    <a:lumMod val="75000"/>
                  </a:schemeClr>
                </a:solidFill>
              </a:rPr>
              <a:t>bringing both honor and aid to her people</a:t>
            </a:r>
            <a:r>
              <a:rPr lang="en-US" sz="2400" dirty="0"/>
              <a:t> </a:t>
            </a:r>
            <a:r>
              <a:rPr lang="en-US" sz="2400" dirty="0">
                <a:solidFill>
                  <a:schemeClr val="accent4"/>
                </a:solidFill>
              </a:rPr>
              <a:t>(Source 2, Paragraph 15-16). </a:t>
            </a:r>
            <a:r>
              <a:rPr lang="en-US" sz="2400" dirty="0">
                <a:solidFill>
                  <a:schemeClr val="accent3">
                    <a:lumMod val="75000"/>
                  </a:schemeClr>
                </a:solidFill>
              </a:rPr>
              <a:t>Such a sincere concern for the livelihood of her people—whether regarding finances, education, or mental well-being—exemplifies many of the values on which our great nation was founded.</a:t>
            </a:r>
            <a:r>
              <a:rPr lang="en-US" sz="2400" dirty="0"/>
              <a:t> According to </a:t>
            </a:r>
            <a:r>
              <a:rPr lang="en-US" sz="2400" dirty="0">
                <a:solidFill>
                  <a:schemeClr val="accent4"/>
                </a:solidFill>
              </a:rPr>
              <a:t>Treasury Secretary Jacob J. Lew</a:t>
            </a:r>
            <a:r>
              <a:rPr lang="en-US" sz="2400" dirty="0"/>
              <a:t>, </a:t>
            </a:r>
            <a:r>
              <a:rPr lang="en-US" sz="2400" dirty="0">
                <a:solidFill>
                  <a:schemeClr val="accent1"/>
                </a:solidFill>
              </a:rPr>
              <a:t>“American’s currency makes a statement about who we are and what we stand for as a nation.” </a:t>
            </a:r>
            <a:r>
              <a:rPr lang="en-US" sz="2400" dirty="0">
                <a:solidFill>
                  <a:schemeClr val="accent3">
                    <a:lumMod val="75000"/>
                  </a:schemeClr>
                </a:solidFill>
              </a:rPr>
              <a:t>Clearly, her life has made a statement, one that is worthy of remembrance. </a:t>
            </a:r>
            <a:endParaRPr lang="en-US" dirty="0">
              <a:solidFill>
                <a:schemeClr val="accent3">
                  <a:lumMod val="75000"/>
                </a:schemeClr>
              </a:solidFill>
            </a:endParaRP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420592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9961551" cy="1499616"/>
          </a:xfrm>
        </p:spPr>
        <p:txBody>
          <a:bodyPr/>
          <a:lstStyle/>
          <a:p>
            <a:r>
              <a:rPr lang="en-US" dirty="0"/>
              <a:t>Mr. Frankenstein’s Example: Body Paragraph</a:t>
            </a:r>
          </a:p>
        </p:txBody>
      </p:sp>
      <p:sp>
        <p:nvSpPr>
          <p:cNvPr id="3" name="Content Placeholder 2"/>
          <p:cNvSpPr>
            <a:spLocks noGrp="1"/>
          </p:cNvSpPr>
          <p:nvPr>
            <p:ph idx="1"/>
          </p:nvPr>
        </p:nvSpPr>
        <p:spPr>
          <a:xfrm>
            <a:off x="1024128" y="2286000"/>
            <a:ext cx="9720073" cy="4256468"/>
          </a:xfrm>
        </p:spPr>
        <p:txBody>
          <a:bodyPr>
            <a:normAutofit lnSpcReduction="10000"/>
          </a:bodyPr>
          <a:lstStyle/>
          <a:p>
            <a:pPr>
              <a:buFont typeface="Wingdings" panose="05000000000000000000" pitchFamily="2" charset="2"/>
              <a:buChar char="q"/>
            </a:pPr>
            <a:r>
              <a:rPr lang="en-US" dirty="0" smtClean="0"/>
              <a:t> </a:t>
            </a:r>
            <a:r>
              <a:rPr lang="en-US" sz="2400" dirty="0"/>
              <a:t>Furthermore, the purpose of reflecting on the past is to ensure a better future. As aforementioned, </a:t>
            </a:r>
            <a:r>
              <a:rPr lang="en-US" sz="2400" dirty="0">
                <a:solidFill>
                  <a:schemeClr val="accent3">
                    <a:lumMod val="75000"/>
                  </a:schemeClr>
                </a:solidFill>
              </a:rPr>
              <a:t>Wilma </a:t>
            </a:r>
            <a:r>
              <a:rPr lang="en-US" sz="2400" dirty="0" err="1">
                <a:solidFill>
                  <a:schemeClr val="accent3">
                    <a:lumMod val="75000"/>
                  </a:schemeClr>
                </a:solidFill>
              </a:rPr>
              <a:t>Mankiller</a:t>
            </a:r>
            <a:r>
              <a:rPr lang="en-US" sz="2400" dirty="0">
                <a:solidFill>
                  <a:schemeClr val="accent3">
                    <a:lumMod val="75000"/>
                  </a:schemeClr>
                </a:solidFill>
              </a:rPr>
              <a:t> paved the way for the future with her unprecedented rise to chiefdom as a woman</a:t>
            </a:r>
            <a:r>
              <a:rPr lang="en-US" sz="2400" dirty="0"/>
              <a:t>. Before her election as chief, </a:t>
            </a:r>
            <a:r>
              <a:rPr lang="en-US" sz="2400" dirty="0">
                <a:solidFill>
                  <a:schemeClr val="accent4"/>
                </a:solidFill>
              </a:rPr>
              <a:t>Wilma stated</a:t>
            </a:r>
            <a:r>
              <a:rPr lang="en-US" sz="2400" dirty="0"/>
              <a:t>, </a:t>
            </a:r>
            <a:r>
              <a:rPr lang="en-US" sz="2400" dirty="0">
                <a:solidFill>
                  <a:schemeClr val="accent1"/>
                </a:solidFill>
              </a:rPr>
              <a:t>“Cherokee girls would have never thought that they might grow up and become chief” </a:t>
            </a:r>
            <a:r>
              <a:rPr lang="en-US" sz="2400" dirty="0">
                <a:solidFill>
                  <a:schemeClr val="accent4"/>
                </a:solidFill>
              </a:rPr>
              <a:t>(Source 2, Paragraph 14)</a:t>
            </a:r>
            <a:r>
              <a:rPr lang="en-US" sz="2400" dirty="0"/>
              <a:t>. </a:t>
            </a:r>
            <a:r>
              <a:rPr lang="en-US" sz="2400" dirty="0">
                <a:solidFill>
                  <a:schemeClr val="accent3">
                    <a:lumMod val="75000"/>
                  </a:schemeClr>
                </a:solidFill>
              </a:rPr>
              <a:t>Becoming chief in Native American culture is a major feat in itself. Doing so as a woman, even more so. Her ability to overcome social norms, and essentially change the social norms of Native American culture, shows a world of possibilities for the many women of </a:t>
            </a:r>
            <a:r>
              <a:rPr lang="en-US" sz="2400" dirty="0" smtClean="0">
                <a:solidFill>
                  <a:schemeClr val="accent3">
                    <a:lumMod val="75000"/>
                  </a:schemeClr>
                </a:solidFill>
              </a:rPr>
              <a:t>America </a:t>
            </a:r>
            <a:r>
              <a:rPr lang="en-US" sz="2400" dirty="0">
                <a:solidFill>
                  <a:schemeClr val="accent3">
                    <a:lumMod val="75000"/>
                  </a:schemeClr>
                </a:solidFill>
              </a:rPr>
              <a:t>and around the world. Her </a:t>
            </a:r>
            <a:r>
              <a:rPr lang="en-US" sz="2400" dirty="0" smtClean="0">
                <a:solidFill>
                  <a:schemeClr val="accent3">
                    <a:lumMod val="75000"/>
                  </a:schemeClr>
                </a:solidFill>
              </a:rPr>
              <a:t>actions illustrate </a:t>
            </a:r>
            <a:r>
              <a:rPr lang="en-US" sz="2400" dirty="0">
                <a:solidFill>
                  <a:schemeClr val="accent3">
                    <a:lumMod val="75000"/>
                  </a:schemeClr>
                </a:solidFill>
              </a:rPr>
              <a:t>the realm of possibilities for women in the present, as well as the future. Possibilities for women to be commemorated and celebrated on a form of currency. Possibilities to be a conversational piece being passed from hand to hand. A conversational piece not surrounding race, religion, or gender, but rather on their contribution to society. </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657237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Check</a:t>
            </a:r>
            <a:endParaRPr lang="en-US" dirty="0"/>
          </a:p>
        </p:txBody>
      </p:sp>
      <p:sp>
        <p:nvSpPr>
          <p:cNvPr id="3" name="Content Placeholder 2"/>
          <p:cNvSpPr>
            <a:spLocks noGrp="1"/>
          </p:cNvSpPr>
          <p:nvPr>
            <p:ph idx="1"/>
          </p:nvPr>
        </p:nvSpPr>
        <p:spPr>
          <a:xfrm>
            <a:off x="257577" y="2286000"/>
            <a:ext cx="11694017" cy="4295104"/>
          </a:xfrm>
        </p:spPr>
        <p:txBody>
          <a:bodyPr>
            <a:normAutofit lnSpcReduction="10000"/>
          </a:bodyPr>
          <a:lstStyle/>
          <a:p>
            <a:pPr>
              <a:buFont typeface="Wingdings" panose="05000000000000000000" pitchFamily="2" charset="2"/>
              <a:buChar char="q"/>
            </a:pPr>
            <a:r>
              <a:rPr lang="en-US" sz="2800" dirty="0" smtClean="0"/>
              <a:t> </a:t>
            </a:r>
            <a:r>
              <a:rPr lang="en-US" sz="3200" dirty="0" smtClean="0"/>
              <a:t>Complete and respond to the following:</a:t>
            </a:r>
          </a:p>
          <a:p>
            <a:pPr marL="585216" lvl="1" indent="-457200">
              <a:buFont typeface="+mj-lt"/>
              <a:buAutoNum type="arabicPeriod"/>
            </a:pPr>
            <a:r>
              <a:rPr lang="en-US" sz="2800" dirty="0" smtClean="0"/>
              <a:t>In </a:t>
            </a:r>
            <a:r>
              <a:rPr lang="en-US" sz="2800" dirty="0" smtClean="0">
                <a:solidFill>
                  <a:srgbClr val="00B050"/>
                </a:solidFill>
              </a:rPr>
              <a:t>GREEN</a:t>
            </a:r>
            <a:r>
              <a:rPr lang="en-US" sz="2800" dirty="0" smtClean="0"/>
              <a:t>,</a:t>
            </a:r>
            <a:r>
              <a:rPr lang="en-US" sz="2800" dirty="0" smtClean="0">
                <a:solidFill>
                  <a:schemeClr val="accent6"/>
                </a:solidFill>
              </a:rPr>
              <a:t> </a:t>
            </a:r>
            <a:r>
              <a:rPr lang="en-US" sz="2800" dirty="0" smtClean="0"/>
              <a:t>underline the point (topic) of each body paragraph.</a:t>
            </a:r>
          </a:p>
          <a:p>
            <a:pPr marL="585216" lvl="1" indent="-457200">
              <a:buFont typeface="+mj-lt"/>
              <a:buAutoNum type="arabicPeriod"/>
            </a:pPr>
            <a:r>
              <a:rPr lang="en-US" sz="2800" dirty="0" smtClean="0"/>
              <a:t>In </a:t>
            </a:r>
            <a:r>
              <a:rPr lang="en-US" sz="2800" dirty="0" smtClean="0">
                <a:solidFill>
                  <a:schemeClr val="accent6"/>
                </a:solidFill>
              </a:rPr>
              <a:t>BLUE</a:t>
            </a:r>
            <a:r>
              <a:rPr lang="en-US" sz="2800" dirty="0" smtClean="0"/>
              <a:t>, underline evidence.</a:t>
            </a:r>
          </a:p>
          <a:p>
            <a:pPr marL="585216" lvl="1" indent="-457200">
              <a:buFont typeface="+mj-lt"/>
              <a:buAutoNum type="arabicPeriod"/>
            </a:pPr>
            <a:r>
              <a:rPr lang="en-US" sz="2800" dirty="0" smtClean="0"/>
              <a:t>In </a:t>
            </a:r>
            <a:r>
              <a:rPr lang="en-US" sz="2800" dirty="0" smtClean="0">
                <a:solidFill>
                  <a:srgbClr val="FFFF00"/>
                </a:solidFill>
              </a:rPr>
              <a:t>YELLOW</a:t>
            </a:r>
            <a:r>
              <a:rPr lang="en-US" sz="2800" dirty="0" smtClean="0"/>
              <a:t>, underline your elaboration or commentary.</a:t>
            </a:r>
          </a:p>
          <a:p>
            <a:pPr marL="585216" lvl="1" indent="-457200">
              <a:buFont typeface="+mj-lt"/>
              <a:buAutoNum type="arabicPeriod"/>
            </a:pPr>
            <a:r>
              <a:rPr lang="en-US" sz="2800" dirty="0" smtClean="0"/>
              <a:t>COUNT how many sentences are provided for evidence, then for elaboration. Is there a balance?</a:t>
            </a:r>
          </a:p>
          <a:p>
            <a:pPr marL="585216" lvl="1" indent="-457200">
              <a:buFont typeface="+mj-lt"/>
              <a:buAutoNum type="arabicPeriod"/>
            </a:pPr>
            <a:r>
              <a:rPr lang="en-US" sz="2800" dirty="0" smtClean="0"/>
              <a:t>BOX the first three words of each sentence. Is there a variety of sentence starters and transitions?</a:t>
            </a:r>
          </a:p>
          <a:p>
            <a:pPr marL="585216" lvl="1" indent="-457200">
              <a:buFont typeface="+mj-lt"/>
              <a:buAutoNum type="arabicPeriod"/>
            </a:pPr>
            <a:r>
              <a:rPr lang="en-US" sz="2800" dirty="0" smtClean="0"/>
              <a:t>CIRCLE any references to sources. Did you use, cite, and punctuate ALL sources correctly?</a:t>
            </a:r>
          </a:p>
          <a:p>
            <a:pPr marL="585216" lvl="1" indent="-457200">
              <a:buFont typeface="+mj-lt"/>
              <a:buAutoNum type="arabicPeriod"/>
            </a:pPr>
            <a:endParaRPr lang="en-US" sz="2400" dirty="0" smtClean="0"/>
          </a:p>
          <a:p>
            <a:pPr marL="585216" lvl="1" indent="-457200">
              <a:buFont typeface="+mj-lt"/>
              <a:buAutoNum type="arabicPeriod"/>
            </a:pPr>
            <a:endParaRPr lang="en-US" sz="2400" dirty="0" smtClean="0"/>
          </a:p>
          <a:p>
            <a:pPr marL="585216" lvl="1" indent="-457200">
              <a:buFont typeface="+mj-lt"/>
              <a:buAutoNum type="arabicPeriod"/>
            </a:pPr>
            <a:endParaRPr lang="en-US" sz="2400" dirty="0" smtClean="0"/>
          </a:p>
          <a:p>
            <a:pPr marL="585216" lvl="1" indent="-457200">
              <a:buFont typeface="+mj-lt"/>
              <a:buAutoNum type="arabicPeriod"/>
            </a:pPr>
            <a:endParaRPr lang="en-US" sz="2400" dirty="0" smtClean="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181121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Work: Conclusion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 </a:t>
            </a:r>
            <a:r>
              <a:rPr lang="en-US" sz="2400" dirty="0" smtClean="0"/>
              <a:t>In conclusion, the best candidate for the revised 10 dollar bill is Wilma </a:t>
            </a:r>
            <a:r>
              <a:rPr lang="en-US" sz="2400" dirty="0" err="1" smtClean="0"/>
              <a:t>Mankiller</a:t>
            </a:r>
            <a:r>
              <a:rPr lang="en-US" sz="2400" dirty="0" smtClean="0"/>
              <a:t> because of her inspirational acts. But in the future, more women will be preserved in history.</a:t>
            </a:r>
          </a:p>
          <a:p>
            <a:pPr>
              <a:buFont typeface="Wingdings" panose="05000000000000000000" pitchFamily="2" charset="2"/>
              <a:buChar char="q"/>
            </a:pPr>
            <a:r>
              <a:rPr lang="en-US" sz="2400" dirty="0"/>
              <a:t> </a:t>
            </a:r>
            <a:r>
              <a:rPr lang="en-US" sz="2400" dirty="0" smtClean="0"/>
              <a:t>Overall, Eleanor Roosevelt is the best fit. She has done more than impact our country – she has impacted our world. Because of her, others have stepped up and fought for what’s right. She has left a legacy at our disposal that we should choose to recognize.</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954144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Paragraphs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9337088"/>
              </p:ext>
            </p:extLst>
          </p:nvPr>
        </p:nvGraphicFramePr>
        <p:xfrm>
          <a:off x="2052828" y="2084832"/>
          <a:ext cx="7662672" cy="3959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307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 Frankenstein’s Example</a:t>
            </a:r>
            <a:r>
              <a:rPr lang="en-US" dirty="0" smtClean="0"/>
              <a:t>: Conclusion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smtClean="0"/>
              <a:t> </a:t>
            </a:r>
            <a:r>
              <a:rPr lang="en-US" sz="2800" dirty="0"/>
              <a:t>While she may not be known as well as Rosa Parks, who contributed greatly to the Civil Rights movement, or Harriet Tubman, who helped free numerous slaves through the Underground Railroad, </a:t>
            </a:r>
            <a:r>
              <a:rPr lang="en-US" sz="2800" dirty="0">
                <a:solidFill>
                  <a:schemeClr val="accent1"/>
                </a:solidFill>
              </a:rPr>
              <a:t>Wilma </a:t>
            </a:r>
            <a:r>
              <a:rPr lang="en-US" sz="2800" dirty="0" err="1">
                <a:solidFill>
                  <a:schemeClr val="accent1"/>
                </a:solidFill>
              </a:rPr>
              <a:t>Mankiller</a:t>
            </a:r>
            <a:r>
              <a:rPr lang="en-US" sz="2800" dirty="0">
                <a:solidFill>
                  <a:schemeClr val="accent1"/>
                </a:solidFill>
              </a:rPr>
              <a:t> has contributed greatly to our nation’s history. </a:t>
            </a:r>
            <a:r>
              <a:rPr lang="en-US" sz="2800" dirty="0">
                <a:solidFill>
                  <a:schemeClr val="accent3"/>
                </a:solidFill>
              </a:rPr>
              <a:t>Whether folded up in a pocket or exchanged between hands, the face of Wilma </a:t>
            </a:r>
            <a:r>
              <a:rPr lang="en-US" sz="2800" dirty="0" err="1">
                <a:solidFill>
                  <a:schemeClr val="accent3"/>
                </a:solidFill>
              </a:rPr>
              <a:t>Mankiller</a:t>
            </a:r>
            <a:r>
              <a:rPr lang="en-US" sz="2800" dirty="0">
                <a:solidFill>
                  <a:schemeClr val="accent3"/>
                </a:solidFill>
              </a:rPr>
              <a:t> on the ten dollar bill will serve as a reminder of our nation’s past,</a:t>
            </a:r>
            <a:r>
              <a:rPr lang="en-US" sz="2800" dirty="0"/>
              <a:t> </a:t>
            </a:r>
            <a:r>
              <a:rPr lang="en-US" sz="2800" dirty="0">
                <a:solidFill>
                  <a:schemeClr val="accent4"/>
                </a:solidFill>
              </a:rPr>
              <a:t>but </a:t>
            </a:r>
            <a:r>
              <a:rPr lang="en-US" sz="2800" dirty="0" smtClean="0">
                <a:solidFill>
                  <a:schemeClr val="accent4"/>
                </a:solidFill>
              </a:rPr>
              <a:t>even </a:t>
            </a:r>
            <a:r>
              <a:rPr lang="en-US" sz="2800" dirty="0">
                <a:solidFill>
                  <a:schemeClr val="accent4"/>
                </a:solidFill>
              </a:rPr>
              <a:t>more so of the bright future that awaits for women </a:t>
            </a:r>
            <a:r>
              <a:rPr lang="en-US" sz="2800" dirty="0" smtClean="0">
                <a:solidFill>
                  <a:schemeClr val="accent4"/>
                </a:solidFill>
              </a:rPr>
              <a:t>to be recognized as a notable piece of </a:t>
            </a:r>
            <a:r>
              <a:rPr lang="en-US" sz="2800" dirty="0">
                <a:solidFill>
                  <a:schemeClr val="accent4"/>
                </a:solidFill>
              </a:rPr>
              <a:t>our great country.</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408121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Tell-Tale Heart” Non-Example</a:t>
            </a:r>
            <a:endParaRPr lang="en-US" dirty="0"/>
          </a:p>
        </p:txBody>
      </p:sp>
      <p:sp>
        <p:nvSpPr>
          <p:cNvPr id="3" name="Content Placeholder 2"/>
          <p:cNvSpPr>
            <a:spLocks noGrp="1"/>
          </p:cNvSpPr>
          <p:nvPr>
            <p:ph idx="1"/>
          </p:nvPr>
        </p:nvSpPr>
        <p:spPr>
          <a:xfrm>
            <a:off x="1024128" y="2285999"/>
            <a:ext cx="9720073" cy="4209803"/>
          </a:xfrm>
        </p:spPr>
        <p:txBody>
          <a:bodyPr>
            <a:normAutofit/>
          </a:bodyPr>
          <a:lstStyle/>
          <a:p>
            <a:r>
              <a:rPr lang="en-US" dirty="0" smtClean="0"/>
              <a:t>“The Tell-Tale Heart” is a part of horror because of its believability. “The Tell-Tale Heart” is told through the eyes of a crazy man. It is told through a first person point of view where the Narrator is the main character. This makes it believable. Sharon Russell states things are horrifying because of “how we come to believe in the events related and how they are explained to us.” Readers of “The Tell-Tale Heart” can almost believe the events of the story because a crazy person murdering someone is possible.</a:t>
            </a:r>
            <a:r>
              <a:rPr lang="en-US" dirty="0"/>
              <a:t> She goes on to say, “Often horror has its greatest effect on us because we almost believe… that the events are possible” (Source 1, paragraph 4). </a:t>
            </a:r>
            <a:r>
              <a:rPr lang="en-US" dirty="0" smtClean="0"/>
              <a:t>The believability is just one reason why “The Tell-Tale Heart” can be classified as a part of the horror genre.</a:t>
            </a:r>
          </a:p>
          <a:p>
            <a:endParaRPr lang="en-US" dirty="0" smtClean="0">
              <a:solidFill>
                <a:schemeClr val="accent1">
                  <a:lumMod val="60000"/>
                  <a:lumOff val="40000"/>
                </a:schemeClr>
              </a:solidFill>
            </a:endParaRPr>
          </a:p>
          <a:p>
            <a:pPr algn="r"/>
            <a:r>
              <a:rPr lang="en-US" dirty="0" smtClean="0">
                <a:solidFill>
                  <a:schemeClr val="accent1">
                    <a:lumMod val="60000"/>
                    <a:lumOff val="40000"/>
                  </a:schemeClr>
                </a:solidFill>
              </a:rPr>
              <a:t>So… what is “wrong” and what is “right” about this?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693125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3200" dirty="0" smtClean="0"/>
              <a:t> After receiving your essay… </a:t>
            </a:r>
          </a:p>
          <a:p>
            <a:pPr lvl="1"/>
            <a:r>
              <a:rPr lang="en-US" sz="2800" dirty="0" smtClean="0"/>
              <a:t>Read over what you wrote.</a:t>
            </a:r>
            <a:r>
              <a:rPr lang="en-US" sz="2400" dirty="0" smtClean="0"/>
              <a:t> </a:t>
            </a:r>
          </a:p>
          <a:p>
            <a:pPr lvl="1"/>
            <a:r>
              <a:rPr lang="en-US" sz="2800" dirty="0" smtClean="0"/>
              <a:t>Read over the mini-rubric.</a:t>
            </a:r>
          </a:p>
          <a:p>
            <a:pPr lvl="1"/>
            <a:r>
              <a:rPr lang="en-US" sz="2800" dirty="0" smtClean="0"/>
              <a:t>Read over the comments and feedback.</a:t>
            </a:r>
          </a:p>
          <a:p>
            <a:pPr>
              <a:buFont typeface="Wingdings" panose="05000000000000000000" pitchFamily="2" charset="2"/>
              <a:buChar char="q"/>
            </a:pPr>
            <a:r>
              <a:rPr lang="en-US" sz="3200" dirty="0" smtClean="0"/>
              <a:t> Then, respond to the following questions:</a:t>
            </a:r>
          </a:p>
          <a:p>
            <a:pPr marL="642366" lvl="1" indent="-514350">
              <a:buFont typeface="+mj-lt"/>
              <a:buAutoNum type="arabicPeriod"/>
            </a:pPr>
            <a:r>
              <a:rPr lang="en-US" sz="2800" dirty="0" smtClean="0"/>
              <a:t>What did you do well?</a:t>
            </a:r>
          </a:p>
          <a:p>
            <a:pPr marL="642366" lvl="1" indent="-514350">
              <a:buFont typeface="+mj-lt"/>
              <a:buAutoNum type="arabicPeriod"/>
            </a:pPr>
            <a:r>
              <a:rPr lang="en-US" sz="2800" dirty="0" smtClean="0"/>
              <a:t>How could you improve?</a:t>
            </a:r>
          </a:p>
          <a:p>
            <a:pPr marL="642366" lvl="1" indent="-514350">
              <a:buFont typeface="+mj-lt"/>
              <a:buAutoNum type="arabicPeriod"/>
            </a:pPr>
            <a:r>
              <a:rPr lang="en-US" sz="2800" dirty="0" smtClean="0"/>
              <a:t>How much effort did you put into this?</a:t>
            </a:r>
          </a:p>
        </p:txBody>
      </p:sp>
      <p:pic>
        <p:nvPicPr>
          <p:cNvPr id="4098" name="Picture 2" descr="http://blogs.yis.ac.jp/21muil/files/2015/04/work.1578969.5.flatqwerqwef.self-reflection-13bhs6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677" y="290196"/>
            <a:ext cx="4665455" cy="3503333"/>
          </a:xfrm>
          <a:prstGeom prst="rect">
            <a:avLst/>
          </a:prstGeom>
          <a:ln w="38100">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523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Rad(A)r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0893918"/>
              </p:ext>
            </p:extLst>
          </p:nvPr>
        </p:nvGraphicFramePr>
        <p:xfrm>
          <a:off x="1023938" y="2285999"/>
          <a:ext cx="9720264" cy="3960818"/>
        </p:xfrm>
        <a:graphic>
          <a:graphicData uri="http://schemas.openxmlformats.org/drawingml/2006/table">
            <a:tbl>
              <a:tblPr firstRow="1" bandRow="1">
                <a:tableStyleId>{5C22544A-7EE6-4342-B048-85BDC9FD1C3A}</a:tableStyleId>
              </a:tblPr>
              <a:tblGrid>
                <a:gridCol w="2430066"/>
                <a:gridCol w="2430066"/>
                <a:gridCol w="2430066"/>
                <a:gridCol w="2430066"/>
              </a:tblGrid>
              <a:tr h="516578">
                <a:tc>
                  <a:txBody>
                    <a:bodyPr/>
                    <a:lstStyle/>
                    <a:p>
                      <a:pPr algn="ctr"/>
                      <a:r>
                        <a:rPr lang="en-US" sz="2400" dirty="0" smtClean="0"/>
                        <a:t>REPLACE</a:t>
                      </a:r>
                      <a:endParaRPr lang="en-US" dirty="0"/>
                    </a:p>
                  </a:txBody>
                  <a:tcPr/>
                </a:tc>
                <a:tc>
                  <a:txBody>
                    <a:bodyPr/>
                    <a:lstStyle/>
                    <a:p>
                      <a:pPr algn="ctr"/>
                      <a:r>
                        <a:rPr lang="en-US" sz="2400" dirty="0" smtClean="0"/>
                        <a:t>ADD</a:t>
                      </a:r>
                      <a:endParaRPr lang="en-US" dirty="0"/>
                    </a:p>
                  </a:txBody>
                  <a:tcPr/>
                </a:tc>
                <a:tc>
                  <a:txBody>
                    <a:bodyPr/>
                    <a:lstStyle/>
                    <a:p>
                      <a:pPr algn="ctr"/>
                      <a:r>
                        <a:rPr lang="en-US" sz="2400" dirty="0" smtClean="0"/>
                        <a:t>DELETE</a:t>
                      </a:r>
                      <a:endParaRPr lang="en-US" dirty="0"/>
                    </a:p>
                  </a:txBody>
                  <a:tcPr/>
                </a:tc>
                <a:tc>
                  <a:txBody>
                    <a:bodyPr/>
                    <a:lstStyle/>
                    <a:p>
                      <a:pPr algn="ctr"/>
                      <a:r>
                        <a:rPr lang="en-US" sz="2400" dirty="0" smtClean="0"/>
                        <a:t>REORDER</a:t>
                      </a:r>
                      <a:endParaRPr lang="en-US" dirty="0"/>
                    </a:p>
                  </a:txBody>
                  <a:tcPr/>
                </a:tc>
              </a:tr>
              <a:tr h="3003615">
                <a:tc>
                  <a:txBody>
                    <a:bodyPr/>
                    <a:lstStyle/>
                    <a:p>
                      <a:pPr marL="342900" indent="-342900">
                        <a:buFont typeface="Arial" panose="020B0604020202020204" pitchFamily="34" charset="0"/>
                        <a:buChar char="•"/>
                      </a:pPr>
                      <a:r>
                        <a:rPr lang="en-US" sz="2000" dirty="0" smtClean="0"/>
                        <a:t>Words</a:t>
                      </a:r>
                      <a:r>
                        <a:rPr lang="en-US" sz="2000" baseline="0" dirty="0" smtClean="0"/>
                        <a:t> that aren’t specific</a:t>
                      </a:r>
                    </a:p>
                    <a:p>
                      <a:pPr marL="342900" indent="-342900">
                        <a:buFont typeface="Arial" panose="020B0604020202020204" pitchFamily="34" charset="0"/>
                        <a:buChar char="•"/>
                      </a:pPr>
                      <a:r>
                        <a:rPr lang="en-US" sz="2000" baseline="0" dirty="0" smtClean="0"/>
                        <a:t>Overused words</a:t>
                      </a:r>
                    </a:p>
                    <a:p>
                      <a:pPr marL="342900" indent="-342900">
                        <a:buFont typeface="Arial" panose="020B0604020202020204" pitchFamily="34" charset="0"/>
                        <a:buChar char="•"/>
                      </a:pPr>
                      <a:r>
                        <a:rPr lang="en-US" sz="2000" baseline="0" dirty="0" smtClean="0"/>
                        <a:t>Sentences that are unclear</a:t>
                      </a:r>
                    </a:p>
                    <a:p>
                      <a:endParaRPr lang="en-US" sz="2000" dirty="0"/>
                    </a:p>
                  </a:txBody>
                  <a:tcPr/>
                </a:tc>
                <a:tc>
                  <a:txBody>
                    <a:bodyPr/>
                    <a:lstStyle/>
                    <a:p>
                      <a:pPr marL="342900" indent="-342900">
                        <a:buFont typeface="Arial" panose="020B0604020202020204" pitchFamily="34" charset="0"/>
                        <a:buChar char="•"/>
                      </a:pPr>
                      <a:r>
                        <a:rPr lang="en-US" sz="2000" baseline="0" dirty="0" smtClean="0"/>
                        <a:t>New information</a:t>
                      </a:r>
                    </a:p>
                    <a:p>
                      <a:pPr marL="342900" indent="-342900">
                        <a:buFont typeface="Arial" panose="020B0604020202020204" pitchFamily="34" charset="0"/>
                        <a:buChar char="•"/>
                      </a:pPr>
                      <a:r>
                        <a:rPr lang="en-US" sz="2000" baseline="0" dirty="0" smtClean="0"/>
                        <a:t>Descriptive adjectives and adverbs</a:t>
                      </a:r>
                    </a:p>
                    <a:p>
                      <a:pPr marL="342900" indent="-342900">
                        <a:buFont typeface="Arial" panose="020B0604020202020204" pitchFamily="34" charset="0"/>
                        <a:buChar char="•"/>
                      </a:pPr>
                      <a:r>
                        <a:rPr lang="en-US" sz="2000" dirty="0" smtClean="0"/>
                        <a:t>Relevant</a:t>
                      </a:r>
                      <a:r>
                        <a:rPr lang="en-US" sz="2000" baseline="0" dirty="0" smtClean="0"/>
                        <a:t> evidence</a:t>
                      </a:r>
                    </a:p>
                    <a:p>
                      <a:pPr marL="342900" indent="-342900">
                        <a:buFont typeface="Arial" panose="020B0604020202020204" pitchFamily="34" charset="0"/>
                        <a:buChar char="•"/>
                      </a:pPr>
                      <a:r>
                        <a:rPr lang="en-US" sz="2000" baseline="0" dirty="0" smtClean="0"/>
                        <a:t>Elaboration that links evidence to controlling idea / claim</a:t>
                      </a:r>
                      <a:endParaRPr lang="en-US" sz="2000" dirty="0" smtClean="0"/>
                    </a:p>
                    <a:p>
                      <a:endParaRPr lang="en-US" sz="2000" dirty="0"/>
                    </a:p>
                  </a:txBody>
                  <a:tcPr/>
                </a:tc>
                <a:tc>
                  <a:txBody>
                    <a:bodyPr/>
                    <a:lstStyle/>
                    <a:p>
                      <a:pPr marL="342900" indent="-342900">
                        <a:buFont typeface="Arial" panose="020B0604020202020204" pitchFamily="34" charset="0"/>
                        <a:buChar char="•"/>
                      </a:pPr>
                      <a:r>
                        <a:rPr lang="en-US" sz="2000" dirty="0" smtClean="0"/>
                        <a:t>Unrelated ideas</a:t>
                      </a:r>
                    </a:p>
                    <a:p>
                      <a:pPr marL="342900" indent="-342900">
                        <a:buFont typeface="Arial" panose="020B0604020202020204" pitchFamily="34" charset="0"/>
                        <a:buChar char="•"/>
                      </a:pPr>
                      <a:r>
                        <a:rPr lang="en-US" sz="2000" dirty="0" smtClean="0"/>
                        <a:t>Sentences that may sound good but don’t support</a:t>
                      </a:r>
                      <a:r>
                        <a:rPr lang="en-US" sz="2000" baseline="0" dirty="0" smtClean="0"/>
                        <a:t> controlling idea / claim</a:t>
                      </a:r>
                    </a:p>
                    <a:p>
                      <a:pPr marL="342900" indent="-342900">
                        <a:buFont typeface="Arial" panose="020B0604020202020204" pitchFamily="34" charset="0"/>
                        <a:buChar char="•"/>
                      </a:pPr>
                      <a:r>
                        <a:rPr lang="en-US" sz="2000" dirty="0" smtClean="0"/>
                        <a:t>Unnecessary</a:t>
                      </a:r>
                      <a:r>
                        <a:rPr lang="en-US" sz="2000" baseline="0" dirty="0" smtClean="0"/>
                        <a:t> details</a:t>
                      </a:r>
                    </a:p>
                    <a:p>
                      <a:pPr marL="342900" indent="-342900">
                        <a:buFont typeface="Arial" panose="020B0604020202020204" pitchFamily="34" charset="0"/>
                        <a:buChar char="•"/>
                      </a:pPr>
                      <a:r>
                        <a:rPr lang="en-US" sz="2000" baseline="0" dirty="0" smtClean="0"/>
                        <a:t>Opinionated statements</a:t>
                      </a:r>
                      <a:endParaRPr lang="en-US" sz="2000" dirty="0" smtClean="0"/>
                    </a:p>
                    <a:p>
                      <a:endParaRPr lang="en-US" sz="2000" dirty="0"/>
                    </a:p>
                  </a:txBody>
                  <a:tcPr/>
                </a:tc>
                <a:tc>
                  <a:txBody>
                    <a:bodyPr/>
                    <a:lstStyle/>
                    <a:p>
                      <a:pPr marL="342900" indent="-342900">
                        <a:buFont typeface="Arial" panose="020B0604020202020204" pitchFamily="34" charset="0"/>
                        <a:buChar char="•"/>
                      </a:pPr>
                      <a:r>
                        <a:rPr lang="en-US" sz="2000" dirty="0" smtClean="0"/>
                        <a:t>To enhance</a:t>
                      </a:r>
                      <a:r>
                        <a:rPr lang="en-US" sz="2000" baseline="0" dirty="0" smtClean="0"/>
                        <a:t> the flow</a:t>
                      </a:r>
                    </a:p>
                    <a:p>
                      <a:pPr marL="342900" indent="-342900">
                        <a:buFont typeface="Arial" panose="020B0604020202020204" pitchFamily="34" charset="0"/>
                        <a:buChar char="•"/>
                      </a:pPr>
                      <a:r>
                        <a:rPr lang="en-US" sz="2000" dirty="0" smtClean="0"/>
                        <a:t>To make more sense</a:t>
                      </a:r>
                    </a:p>
                    <a:p>
                      <a:pPr marL="342900" indent="-342900">
                        <a:buFont typeface="Arial" panose="020B0604020202020204" pitchFamily="34" charset="0"/>
                        <a:buChar char="•"/>
                      </a:pPr>
                      <a:r>
                        <a:rPr lang="en-US" sz="2000" dirty="0" smtClean="0"/>
                        <a:t>So details support controlling idea / claim</a:t>
                      </a:r>
                    </a:p>
                    <a:p>
                      <a:endParaRPr lang="en-US" sz="2000" dirty="0"/>
                    </a:p>
                  </a:txBody>
                  <a:tcPr/>
                </a:tc>
              </a:tr>
            </a:tbl>
          </a:graphicData>
        </a:graphic>
      </p:graphicFrame>
      <p:pic>
        <p:nvPicPr>
          <p:cNvPr id="6" name="Picture 4" descr="http://www.techweekeurope.co.uk/wp-content/uploads/2012/06/Fotolia_29717022_Subscription_X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3392" y="118506"/>
            <a:ext cx="2287979" cy="1966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279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Rad(A)r: REVISING CONTENT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Swap papers with a peer, and complete the following:</a:t>
            </a:r>
          </a:p>
          <a:p>
            <a:pPr>
              <a:buFont typeface="Wingdings" panose="05000000000000000000" pitchFamily="2" charset="2"/>
              <a:buChar char="q"/>
            </a:pPr>
            <a:r>
              <a:rPr lang="en-US" dirty="0" smtClean="0"/>
              <a:t> What could you REPLACE?</a:t>
            </a:r>
          </a:p>
          <a:p>
            <a:pPr>
              <a:buFont typeface="Wingdings" panose="05000000000000000000" pitchFamily="2" charset="2"/>
              <a:buChar char="q"/>
            </a:pPr>
            <a:r>
              <a:rPr lang="en-US" dirty="0"/>
              <a:t> </a:t>
            </a:r>
            <a:r>
              <a:rPr lang="en-US" dirty="0" smtClean="0"/>
              <a:t>What could you ADD?</a:t>
            </a:r>
          </a:p>
          <a:p>
            <a:pPr>
              <a:buFont typeface="Wingdings" panose="05000000000000000000" pitchFamily="2" charset="2"/>
              <a:buChar char="q"/>
            </a:pPr>
            <a:r>
              <a:rPr lang="en-US" dirty="0" smtClean="0"/>
              <a:t> What could you DELETE?</a:t>
            </a:r>
          </a:p>
          <a:p>
            <a:pPr>
              <a:buFont typeface="Wingdings" panose="05000000000000000000" pitchFamily="2" charset="2"/>
              <a:buChar char="q"/>
            </a:pPr>
            <a:r>
              <a:rPr lang="en-US" dirty="0"/>
              <a:t> </a:t>
            </a:r>
            <a:r>
              <a:rPr lang="en-US" dirty="0" smtClean="0"/>
              <a:t>What could you REORDER?</a:t>
            </a:r>
          </a:p>
          <a:p>
            <a:pPr marL="0" indent="0">
              <a:buNone/>
            </a:pPr>
            <a:endParaRPr lang="en-US" dirty="0" smtClean="0"/>
          </a:p>
          <a:p>
            <a:pPr marL="0" indent="0">
              <a:buNone/>
            </a:pPr>
            <a:endParaRPr lang="en-US" dirty="0"/>
          </a:p>
          <a:p>
            <a:pPr>
              <a:buFont typeface="Wingdings" panose="05000000000000000000" pitchFamily="2" charset="2"/>
              <a:buChar char="q"/>
            </a:pPr>
            <a:r>
              <a:rPr lang="en-US" dirty="0" smtClean="0"/>
              <a:t> Provide at least ONE positive comment.</a:t>
            </a:r>
          </a:p>
          <a:p>
            <a:pPr>
              <a:buFont typeface="Wingdings" panose="05000000000000000000" pitchFamily="2" charset="2"/>
              <a:buChar char="q"/>
            </a:pPr>
            <a:endParaRPr lang="en-US" dirty="0"/>
          </a:p>
          <a:p>
            <a:pPr>
              <a:buFont typeface="Wingdings" panose="05000000000000000000" pitchFamily="2" charset="2"/>
              <a:buChar char="q"/>
            </a:pPr>
            <a:endParaRPr lang="en-US" dirty="0" smtClean="0"/>
          </a:p>
        </p:txBody>
      </p:sp>
      <p:sp>
        <p:nvSpPr>
          <p:cNvPr id="4" name="TextBox 3"/>
          <p:cNvSpPr txBox="1"/>
          <p:nvPr/>
        </p:nvSpPr>
        <p:spPr>
          <a:xfrm>
            <a:off x="8143504" y="2866519"/>
            <a:ext cx="2600696" cy="286232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600" dirty="0" smtClean="0"/>
              <a:t>Remember, part of feedback is suggesting solutions!</a:t>
            </a:r>
            <a:endParaRPr lang="en-US" sz="3600" dirty="0"/>
          </a:p>
        </p:txBody>
      </p:sp>
    </p:spTree>
    <p:extLst>
      <p:ext uri="{BB962C8B-B14F-4D97-AF65-F5344CB8AC3E}">
        <p14:creationId xmlns:p14="http://schemas.microsoft.com/office/powerpoint/2010/main" val="4209736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Strengths: </a:t>
            </a:r>
            <a:r>
              <a:rPr lang="en-US" dirty="0" smtClean="0"/>
              <a:t>The Good News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3200" dirty="0" smtClean="0"/>
              <a:t> Clear Claim</a:t>
            </a:r>
          </a:p>
          <a:p>
            <a:pPr>
              <a:buFont typeface="Wingdings" panose="05000000000000000000" pitchFamily="2" charset="2"/>
              <a:buChar char="q"/>
            </a:pPr>
            <a:r>
              <a:rPr lang="en-US" sz="3200" dirty="0" smtClean="0"/>
              <a:t> Evidence Selection </a:t>
            </a:r>
          </a:p>
          <a:p>
            <a:pPr>
              <a:buFont typeface="Wingdings" panose="05000000000000000000" pitchFamily="2" charset="2"/>
              <a:buChar char="q"/>
            </a:pPr>
            <a:r>
              <a:rPr lang="en-US" sz="3200" dirty="0" smtClean="0"/>
              <a:t> Paraphrasing Text</a:t>
            </a:r>
          </a:p>
          <a:p>
            <a:pPr>
              <a:buFont typeface="Wingdings" panose="05000000000000000000" pitchFamily="2" charset="2"/>
              <a:buChar char="q"/>
            </a:pPr>
            <a:r>
              <a:rPr lang="en-US" sz="3200" dirty="0"/>
              <a:t> </a:t>
            </a:r>
            <a:r>
              <a:rPr lang="en-US" sz="3200" dirty="0" smtClean="0"/>
              <a:t>Referencing Sources</a:t>
            </a:r>
          </a:p>
          <a:p>
            <a:pPr>
              <a:buFont typeface="Wingdings" panose="05000000000000000000" pitchFamily="2" charset="2"/>
              <a:buChar char="q"/>
            </a:pPr>
            <a:r>
              <a:rPr lang="en-US" sz="3200" dirty="0"/>
              <a:t> </a:t>
            </a:r>
            <a:r>
              <a:rPr lang="en-US" sz="3200" dirty="0" smtClean="0"/>
              <a:t>Conventions </a:t>
            </a:r>
            <a:endParaRPr lang="en-US" sz="3200" dirty="0"/>
          </a:p>
        </p:txBody>
      </p:sp>
      <p:pic>
        <p:nvPicPr>
          <p:cNvPr id="2056" name="Picture 8" descr="http://sunriseexports.net/wp-content/uploads/2012/06/CHAIN-LINKS-2-600x270.jpg"/>
          <p:cNvPicPr>
            <a:picLocks noChangeAspect="1" noChangeArrowheads="1"/>
          </p:cNvPicPr>
          <p:nvPr/>
        </p:nvPicPr>
        <p:blipFill rotWithShape="1">
          <a:blip r:embed="rId2">
            <a:extLst>
              <a:ext uri="{28A0092B-C50C-407E-A947-70E740481C1C}">
                <a14:useLocalDpi xmlns:a14="http://schemas.microsoft.com/office/drawing/2010/main" val="0"/>
              </a:ext>
            </a:extLst>
          </a:blip>
          <a:srcRect r="16507"/>
          <a:stretch/>
        </p:blipFill>
        <p:spPr bwMode="auto">
          <a:xfrm>
            <a:off x="5884164" y="2285999"/>
            <a:ext cx="4860036" cy="3509493"/>
          </a:xfrm>
          <a:prstGeom prst="rect">
            <a:avLst/>
          </a:prstGeom>
          <a:ln w="38100">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464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Gaps: </a:t>
            </a:r>
            <a:r>
              <a:rPr lang="en-US" dirty="0" smtClean="0"/>
              <a:t>The Not-so-good News</a:t>
            </a:r>
            <a:endParaRPr lang="en-US" dirty="0"/>
          </a:p>
        </p:txBody>
      </p:sp>
      <p:sp>
        <p:nvSpPr>
          <p:cNvPr id="3" name="Content Placeholder 2"/>
          <p:cNvSpPr>
            <a:spLocks noGrp="1"/>
          </p:cNvSpPr>
          <p:nvPr>
            <p:ph idx="1"/>
          </p:nvPr>
        </p:nvSpPr>
        <p:spPr>
          <a:xfrm>
            <a:off x="1024128" y="2285999"/>
            <a:ext cx="9720073" cy="4307983"/>
          </a:xfrm>
        </p:spPr>
        <p:txBody>
          <a:bodyPr>
            <a:normAutofit fontScale="92500" lnSpcReduction="10000"/>
          </a:bodyPr>
          <a:lstStyle/>
          <a:p>
            <a:pPr>
              <a:buFont typeface="Wingdings" panose="05000000000000000000" pitchFamily="2" charset="2"/>
              <a:buChar char="q"/>
            </a:pPr>
            <a:r>
              <a:rPr lang="en-US" sz="3200" dirty="0" smtClean="0"/>
              <a:t> Not fully understanding / addressing prompt</a:t>
            </a:r>
          </a:p>
          <a:p>
            <a:pPr>
              <a:buFont typeface="Wingdings" panose="05000000000000000000" pitchFamily="2" charset="2"/>
              <a:buChar char="q"/>
            </a:pPr>
            <a:r>
              <a:rPr lang="en-US" sz="3200" dirty="0" smtClean="0"/>
              <a:t> “Unoriginal” introductions </a:t>
            </a:r>
          </a:p>
          <a:p>
            <a:pPr>
              <a:buFont typeface="Wingdings" panose="05000000000000000000" pitchFamily="2" charset="2"/>
              <a:buChar char="q"/>
            </a:pPr>
            <a:r>
              <a:rPr lang="en-US" sz="3200" dirty="0"/>
              <a:t> </a:t>
            </a:r>
            <a:r>
              <a:rPr lang="en-US" sz="3200" dirty="0" smtClean="0"/>
              <a:t>Placement of claim in essay</a:t>
            </a:r>
          </a:p>
          <a:p>
            <a:pPr>
              <a:buFont typeface="Wingdings" panose="05000000000000000000" pitchFamily="2" charset="2"/>
              <a:buChar char="q"/>
            </a:pPr>
            <a:r>
              <a:rPr lang="en-US" sz="3200" dirty="0" smtClean="0"/>
              <a:t> Limited transitions  </a:t>
            </a:r>
          </a:p>
          <a:p>
            <a:pPr>
              <a:buFont typeface="Wingdings" panose="05000000000000000000" pitchFamily="2" charset="2"/>
              <a:buChar char="q"/>
            </a:pPr>
            <a:r>
              <a:rPr lang="en-US" sz="3200" dirty="0"/>
              <a:t> A</a:t>
            </a:r>
            <a:r>
              <a:rPr lang="en-US" sz="3200" dirty="0" smtClean="0"/>
              <a:t>ddressing counterclaim / counterargument in ignorant manner</a:t>
            </a:r>
          </a:p>
          <a:p>
            <a:pPr>
              <a:buFont typeface="Wingdings" panose="05000000000000000000" pitchFamily="2" charset="2"/>
              <a:buChar char="q"/>
            </a:pPr>
            <a:r>
              <a:rPr lang="en-US" sz="3200" dirty="0" smtClean="0"/>
              <a:t> Not referencing sources</a:t>
            </a:r>
          </a:p>
          <a:p>
            <a:pPr>
              <a:buFont typeface="Wingdings" panose="05000000000000000000" pitchFamily="2" charset="2"/>
              <a:buChar char="q"/>
            </a:pPr>
            <a:r>
              <a:rPr lang="en-US" sz="3200" dirty="0"/>
              <a:t> </a:t>
            </a:r>
            <a:r>
              <a:rPr lang="en-US" sz="3200" dirty="0" smtClean="0"/>
              <a:t>Types of elaboration</a:t>
            </a:r>
            <a:endParaRPr lang="en-US" sz="3200" dirty="0"/>
          </a:p>
        </p:txBody>
      </p:sp>
      <p:pic>
        <p:nvPicPr>
          <p:cNvPr id="4" name="Picture 6" descr="http://images.sodahead.com/polls/002852781/158982739_broken_chain_concept_answer_3_xlar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2564" y="227302"/>
            <a:ext cx="3101058" cy="2058697"/>
          </a:xfrm>
          <a:prstGeom prst="rect">
            <a:avLst/>
          </a:prstGeom>
          <a:ln w="38100">
            <a:solidFill>
              <a:schemeClr val="accent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410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 Breakdown:</a:t>
            </a:r>
            <a:endParaRPr lang="en-US" dirty="0"/>
          </a:p>
        </p:txBody>
      </p:sp>
      <p:sp>
        <p:nvSpPr>
          <p:cNvPr id="3" name="Content Placeholder 2"/>
          <p:cNvSpPr>
            <a:spLocks noGrp="1"/>
          </p:cNvSpPr>
          <p:nvPr>
            <p:ph idx="1"/>
          </p:nvPr>
        </p:nvSpPr>
        <p:spPr>
          <a:xfrm>
            <a:off x="1024129" y="2286000"/>
            <a:ext cx="5582734" cy="4023360"/>
          </a:xfrm>
        </p:spPr>
        <p:txBody>
          <a:bodyPr/>
          <a:lstStyle/>
          <a:p>
            <a:pPr>
              <a:buFont typeface="Wingdings" panose="05000000000000000000" pitchFamily="2" charset="2"/>
              <a:buChar char="q"/>
            </a:pPr>
            <a:r>
              <a:rPr lang="en-US" sz="3200" dirty="0" smtClean="0"/>
              <a:t> Remember CUB and TAP? </a:t>
            </a:r>
          </a:p>
          <a:p>
            <a:pPr marL="0" indent="0">
              <a:buNone/>
            </a:pPr>
            <a:endParaRPr lang="en-US" dirty="0"/>
          </a:p>
        </p:txBody>
      </p:sp>
      <p:pic>
        <p:nvPicPr>
          <p:cNvPr id="1028" name="Picture 4" descr="http://images1.wikia.nocookie.net/__cb20130811082516/degrassi/images/6/61/Break_dancing_bea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10166" y="1335024"/>
            <a:ext cx="4762500" cy="4762500"/>
          </a:xfrm>
          <a:prstGeom prst="rect">
            <a:avLst/>
          </a:prstGeom>
          <a:ln w="38100">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6" name="Content Placeholder 3"/>
          <p:cNvGraphicFramePr>
            <a:graphicFrameLocks/>
          </p:cNvGraphicFramePr>
          <p:nvPr>
            <p:extLst>
              <p:ext uri="{D42A27DB-BD31-4B8C-83A1-F6EECF244321}">
                <p14:modId xmlns:p14="http://schemas.microsoft.com/office/powerpoint/2010/main" val="2448414865"/>
              </p:ext>
            </p:extLst>
          </p:nvPr>
        </p:nvGraphicFramePr>
        <p:xfrm>
          <a:off x="3665324" y="3148262"/>
          <a:ext cx="3161856" cy="2949262"/>
        </p:xfrm>
        <a:graphic>
          <a:graphicData uri="http://schemas.openxmlformats.org/drawingml/2006/table">
            <a:tbl>
              <a:tblPr firstCol="1" bandRow="1"/>
              <a:tblGrid>
                <a:gridCol w="720741"/>
                <a:gridCol w="2441115"/>
              </a:tblGrid>
              <a:tr h="97984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3600" dirty="0" smtClean="0"/>
                        <a:t>T</a:t>
                      </a:r>
                      <a:endParaRPr lang="en-US" sz="3600" dirty="0"/>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u="sng" dirty="0" smtClean="0"/>
                        <a:t>Task</a:t>
                      </a:r>
                      <a:r>
                        <a:rPr lang="en-US" sz="1600" u="none" baseline="0" dirty="0" smtClean="0"/>
                        <a:t> </a:t>
                      </a:r>
                      <a:r>
                        <a:rPr lang="en-US" sz="1600" dirty="0" smtClean="0"/>
                        <a:t>– What you should be writing about. (TOPIC)</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r>
              <a:tr h="92720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3600" dirty="0" smtClean="0"/>
                        <a:t>A</a:t>
                      </a:r>
                      <a:endParaRPr lang="en-US" sz="3600" dirty="0"/>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u="sng" dirty="0" smtClean="0"/>
                        <a:t>Audience</a:t>
                      </a:r>
                      <a:r>
                        <a:rPr lang="en-US" sz="1600" dirty="0" smtClean="0"/>
                        <a:t> – Who would want to read this?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r>
              <a:tr h="104221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3600" dirty="0" smtClean="0"/>
                        <a:t>P</a:t>
                      </a:r>
                      <a:endParaRPr lang="en-US" sz="3600" dirty="0"/>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u="sng" dirty="0" smtClean="0"/>
                        <a:t>Purpose</a:t>
                      </a:r>
                      <a:r>
                        <a:rPr lang="en-US" sz="1600" dirty="0" smtClean="0"/>
                        <a:t> – Why are you writing this? (MODE)</a:t>
                      </a:r>
                    </a:p>
                    <a:p>
                      <a:r>
                        <a:rPr lang="en-US" sz="1600" dirty="0" smtClean="0"/>
                        <a:t>(Inform/explain</a:t>
                      </a:r>
                      <a:r>
                        <a:rPr lang="en-US" sz="1600" baseline="0" dirty="0" smtClean="0"/>
                        <a:t> or argue)</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3282597966"/>
              </p:ext>
            </p:extLst>
          </p:nvPr>
        </p:nvGraphicFramePr>
        <p:xfrm>
          <a:off x="222291" y="3148263"/>
          <a:ext cx="3139095" cy="2949261"/>
        </p:xfrm>
        <a:graphic>
          <a:graphicData uri="http://schemas.openxmlformats.org/drawingml/2006/table">
            <a:tbl>
              <a:tblPr firstCol="1" bandRow="1"/>
              <a:tblGrid>
                <a:gridCol w="874597"/>
                <a:gridCol w="2264498"/>
              </a:tblGrid>
              <a:tr h="101825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3600" dirty="0" smtClean="0"/>
                        <a:t>C</a:t>
                      </a:r>
                      <a:endParaRPr lang="en-US" sz="3600" dirty="0"/>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u="none" dirty="0" smtClean="0"/>
                        <a:t>Circle</a:t>
                      </a:r>
                      <a:r>
                        <a:rPr lang="en-US" sz="1600" dirty="0" smtClean="0"/>
                        <a:t> the </a:t>
                      </a:r>
                      <a:r>
                        <a:rPr lang="en-US" sz="1600" b="1" dirty="0" smtClean="0"/>
                        <a:t>purpose</a:t>
                      </a:r>
                      <a:r>
                        <a:rPr lang="en-US" sz="1600" dirty="0" smtClean="0"/>
                        <a:t>.</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r>
              <a:tr h="9261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3600" dirty="0" smtClean="0"/>
                        <a:t>U</a:t>
                      </a:r>
                      <a:endParaRPr lang="en-US" sz="3600" dirty="0"/>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u="sng" dirty="0" smtClean="0"/>
                        <a:t>Underline</a:t>
                      </a:r>
                      <a:r>
                        <a:rPr lang="en-US" sz="1600" dirty="0" smtClean="0"/>
                        <a:t> the </a:t>
                      </a:r>
                      <a:r>
                        <a:rPr lang="en-US" sz="1600" b="1" dirty="0" smtClean="0"/>
                        <a:t>task</a:t>
                      </a:r>
                      <a:r>
                        <a:rPr lang="en-US" sz="1600" dirty="0" smtClean="0"/>
                        <a:t>.</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r>
              <a:tr h="100482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3600" dirty="0" smtClean="0"/>
                        <a:t>B</a:t>
                      </a:r>
                      <a:endParaRPr lang="en-US" sz="3600" dirty="0"/>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u="none" dirty="0" smtClean="0"/>
                        <a:t>Box the </a:t>
                      </a:r>
                      <a:r>
                        <a:rPr lang="en-US" sz="1600" b="1" u="none" dirty="0" smtClean="0"/>
                        <a:t>key words</a:t>
                      </a:r>
                      <a:r>
                        <a:rPr lang="en-US" sz="1600" u="none" dirty="0" smtClean="0"/>
                        <a:t>.</a:t>
                      </a:r>
                      <a:r>
                        <a:rPr lang="en-US" sz="1600" u="none" baseline="0" dirty="0" smtClean="0"/>
                        <a:t> </a:t>
                      </a:r>
                      <a:endParaRPr lang="en-US" sz="1600" b="1" u="sng"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8" name="Rounded Rectangle 7"/>
          <p:cNvSpPr/>
          <p:nvPr/>
        </p:nvSpPr>
        <p:spPr>
          <a:xfrm>
            <a:off x="1215469" y="6097524"/>
            <a:ext cx="1081217" cy="682922"/>
          </a:xfrm>
          <a:prstGeom prst="roundRect">
            <a:avLst>
              <a:gd name="adj" fmla="val 1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smtClean="0">
                <a:solidFill>
                  <a:schemeClr val="tx1"/>
                </a:solidFill>
              </a:rPr>
              <a:t>Before Reading</a:t>
            </a:r>
            <a:endParaRPr lang="en-US" b="1" dirty="0">
              <a:solidFill>
                <a:schemeClr val="tx1"/>
              </a:solidFill>
            </a:endParaRPr>
          </a:p>
        </p:txBody>
      </p:sp>
      <p:sp>
        <p:nvSpPr>
          <p:cNvPr id="9" name="Rounded Rectangle 8"/>
          <p:cNvSpPr/>
          <p:nvPr/>
        </p:nvSpPr>
        <p:spPr>
          <a:xfrm>
            <a:off x="4802947" y="6097524"/>
            <a:ext cx="1081217" cy="682922"/>
          </a:xfrm>
          <a:prstGeom prst="roundRect">
            <a:avLst>
              <a:gd name="adj" fmla="val 1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smtClean="0">
                <a:solidFill>
                  <a:schemeClr val="tx1"/>
                </a:solidFill>
              </a:rPr>
              <a:t>After Reading</a:t>
            </a:r>
            <a:endParaRPr lang="en-US" b="1" dirty="0">
              <a:solidFill>
                <a:schemeClr val="tx1"/>
              </a:solidFill>
            </a:endParaRPr>
          </a:p>
        </p:txBody>
      </p:sp>
    </p:spTree>
    <p:extLst>
      <p:ext uri="{BB962C8B-B14F-4D97-AF65-F5344CB8AC3E}">
        <p14:creationId xmlns:p14="http://schemas.microsoft.com/office/powerpoint/2010/main" val="3869971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 Breakdown</a:t>
            </a:r>
            <a:endParaRPr lang="en-US" dirty="0"/>
          </a:p>
        </p:txBody>
      </p:sp>
      <p:sp>
        <p:nvSpPr>
          <p:cNvPr id="3" name="Content Placeholder 2"/>
          <p:cNvSpPr>
            <a:spLocks noGrp="1"/>
          </p:cNvSpPr>
          <p:nvPr>
            <p:ph idx="1"/>
          </p:nvPr>
        </p:nvSpPr>
        <p:spPr>
          <a:xfrm>
            <a:off x="464429" y="2084832"/>
            <a:ext cx="7192918" cy="1367749"/>
          </a:xfrm>
        </p:spPr>
        <p:txBody>
          <a:bodyPr>
            <a:normAutofit fontScale="70000" lnSpcReduction="20000"/>
          </a:bodyPr>
          <a:lstStyle/>
          <a:p>
            <a:pPr>
              <a:buFont typeface="Wingdings" panose="05000000000000000000" pitchFamily="2" charset="2"/>
              <a:buChar char="q"/>
            </a:pPr>
            <a:r>
              <a:rPr lang="en-US" sz="4000" dirty="0" smtClean="0"/>
              <a:t> What is the prompt asking?</a:t>
            </a:r>
          </a:p>
          <a:p>
            <a:pPr>
              <a:buFont typeface="Wingdings" panose="05000000000000000000" pitchFamily="2" charset="2"/>
              <a:buChar char="q"/>
            </a:pPr>
            <a:r>
              <a:rPr lang="en-US" sz="4000" dirty="0"/>
              <a:t> </a:t>
            </a:r>
            <a:r>
              <a:rPr lang="en-US" sz="4000" dirty="0" smtClean="0"/>
              <a:t>Turn the prompt into a question! </a:t>
            </a:r>
          </a:p>
          <a:p>
            <a:pPr>
              <a:buFont typeface="Wingdings" panose="05000000000000000000" pitchFamily="2" charset="2"/>
              <a:buChar char="q"/>
            </a:pPr>
            <a:r>
              <a:rPr lang="en-US" sz="4000" dirty="0">
                <a:solidFill>
                  <a:schemeClr val="accent5"/>
                </a:solidFill>
              </a:rPr>
              <a:t> </a:t>
            </a:r>
            <a:r>
              <a:rPr lang="en-US" sz="4000" dirty="0" smtClean="0"/>
              <a:t>Proceed.</a:t>
            </a:r>
            <a:endParaRPr lang="en-US" sz="4000" dirty="0"/>
          </a:p>
        </p:txBody>
      </p:sp>
      <p:pic>
        <p:nvPicPr>
          <p:cNvPr id="5" name="Picture 2" descr="http://api.ning.com/files/SPs2IsiC3PJnQYcoNAeDZPtQpmlNQJ2FCEsVaxr3Z4MGFgYn-7IlR3*nio1WtLsAah0lqLgxDAJEFWloXdT8bh5DkQu3IbvD/mem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347" y="2084832"/>
            <a:ext cx="3921141" cy="3904803"/>
          </a:xfrm>
          <a:prstGeom prst="rect">
            <a:avLst/>
          </a:prstGeom>
          <a:noFill/>
          <a:ln w="38100">
            <a:solidFill>
              <a:schemeClr val="accent3"/>
            </a:solidFill>
          </a:ln>
          <a:extLst>
            <a:ext uri="{909E8E84-426E-40DD-AFC4-6F175D3DCCD1}">
              <a14:hiddenFill xmlns:a14="http://schemas.microsoft.com/office/drawing/2010/main">
                <a:solidFill>
                  <a:srgbClr val="FFFFFF"/>
                </a:solidFill>
              </a14:hiddenFill>
            </a:ext>
          </a:extLst>
        </p:spPr>
      </p:pic>
      <p:pic>
        <p:nvPicPr>
          <p:cNvPr id="1026" name="Picture 2" descr="http://shechive.files.wordpress.com/2014/10/britney-confused-gif.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9638" y="3613934"/>
            <a:ext cx="4762500" cy="2676525"/>
          </a:xfrm>
          <a:prstGeom prst="rect">
            <a:avLst/>
          </a:prstGeom>
          <a:ln w="38100">
            <a:solidFill>
              <a:schemeClr val="accent3"/>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621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 and “TAP” the Prompt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4000" dirty="0"/>
              <a:t>Write an argument in which you take a stance on which woman you believe the U.S. Treasury should put on the $10 bill when it is released in 2020 and how this might impact having other women on paper currency in the future. </a:t>
            </a:r>
          </a:p>
          <a:p>
            <a:endParaRPr lang="en-US" dirty="0"/>
          </a:p>
        </p:txBody>
      </p:sp>
    </p:spTree>
    <p:extLst>
      <p:ext uri="{BB962C8B-B14F-4D97-AF65-F5344CB8AC3E}">
        <p14:creationId xmlns:p14="http://schemas.microsoft.com/office/powerpoint/2010/main" val="926806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942497" cy="1499616"/>
          </a:xfrm>
        </p:spPr>
        <p:txBody>
          <a:bodyPr>
            <a:normAutofit/>
          </a:bodyPr>
          <a:lstStyle/>
          <a:p>
            <a:r>
              <a:rPr lang="en-US" sz="3600" dirty="0" smtClean="0"/>
              <a:t>Prompt Breakdown… again… Perhaps you missed something?</a:t>
            </a:r>
            <a:endParaRPr lang="en-US" sz="3600" dirty="0"/>
          </a:p>
        </p:txBody>
      </p:sp>
      <p:sp>
        <p:nvSpPr>
          <p:cNvPr id="3" name="Content Placeholder 2"/>
          <p:cNvSpPr>
            <a:spLocks noGrp="1"/>
          </p:cNvSpPr>
          <p:nvPr>
            <p:ph idx="1"/>
          </p:nvPr>
        </p:nvSpPr>
        <p:spPr>
          <a:xfrm>
            <a:off x="1024128" y="1914894"/>
            <a:ext cx="9720073" cy="4023360"/>
          </a:xfrm>
        </p:spPr>
        <p:txBody>
          <a:bodyPr/>
          <a:lstStyle/>
          <a:p>
            <a:pPr>
              <a:buFont typeface="Wingdings" panose="05000000000000000000" pitchFamily="2" charset="2"/>
              <a:buChar char="q"/>
            </a:pPr>
            <a:r>
              <a:rPr lang="en-US" sz="2400" dirty="0"/>
              <a:t> Write an argument in which you take a stance on which woman you believe the U.S. Treasury should put on the $10 bill when it is released in 2020 </a:t>
            </a:r>
            <a:r>
              <a:rPr lang="en-US" sz="2400" b="1" dirty="0">
                <a:solidFill>
                  <a:srgbClr val="FF0000"/>
                </a:solidFill>
              </a:rPr>
              <a:t>and</a:t>
            </a:r>
            <a:r>
              <a:rPr lang="en-US" sz="2400" dirty="0"/>
              <a:t> how this might impact having other women on paper currency in the future. </a:t>
            </a:r>
            <a:endParaRPr lang="en-US" sz="2400" dirty="0" smtClean="0"/>
          </a:p>
          <a:p>
            <a:pPr marL="128016" lvl="1" indent="0">
              <a:buNone/>
            </a:pPr>
            <a:endParaRPr lang="en-US" dirty="0"/>
          </a:p>
        </p:txBody>
      </p:sp>
      <p:pic>
        <p:nvPicPr>
          <p:cNvPr id="2052" name="Picture 4" descr="https://tse1.mm.bing.net/th?id=OIP.M9b0b7bae8fc95f5846261c96163589c8H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59" y="4636394"/>
            <a:ext cx="2071301" cy="2129912"/>
          </a:xfrm>
          <a:prstGeom prst="rect">
            <a:avLst/>
          </a:prstGeom>
          <a:ln w="38100">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cp91279.biography.com/1000509261001/1000509261001_2119569664001_Rosa-Parks-Lega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735" y="4636394"/>
            <a:ext cx="2772299" cy="2132457"/>
          </a:xfrm>
          <a:prstGeom prst="rect">
            <a:avLst/>
          </a:prstGeom>
          <a:ln w="38100">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2wi3f81lkv5t45q3b8117hel.wpengine.netdna-cdn.com/wp-content/uploads/2014/11/Political-team.jp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r="3859"/>
          <a:stretch/>
        </p:blipFill>
        <p:spPr bwMode="auto">
          <a:xfrm>
            <a:off x="5284607" y="4636394"/>
            <a:ext cx="2764690" cy="2129912"/>
          </a:xfrm>
          <a:prstGeom prst="rect">
            <a:avLst/>
          </a:prstGeom>
          <a:ln w="38100">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https://tse2.mm.bing.net/th?id=OIP.M0c659b14e1ac4fe3ff9d4d0365978ab3H0&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3870" y="4636394"/>
            <a:ext cx="1566953" cy="2129912"/>
          </a:xfrm>
          <a:prstGeom prst="rect">
            <a:avLst/>
          </a:prstGeom>
          <a:ln w="38100">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2" name="Picture 14" descr="http://upload.wikimedia.org/wikipedia/commons/f/f6/US_$10_Series_2003_obver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1774" y="3263556"/>
            <a:ext cx="2444851" cy="1218472"/>
          </a:xfrm>
          <a:prstGeom prst="rect">
            <a:avLst/>
          </a:prstGeom>
          <a:ln w="38100">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Bent-Up Arrow 3"/>
          <p:cNvSpPr/>
          <p:nvPr/>
        </p:nvSpPr>
        <p:spPr>
          <a:xfrm>
            <a:off x="9890975" y="4636394"/>
            <a:ext cx="991673" cy="1194296"/>
          </a:xfrm>
          <a:prstGeom prst="bentUpArrow">
            <a:avLst>
              <a:gd name="adj1" fmla="val 25000"/>
              <a:gd name="adj2" fmla="val 25000"/>
              <a:gd name="adj3" fmla="val 26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228424" y="3205391"/>
            <a:ext cx="683200" cy="1323439"/>
          </a:xfrm>
          <a:prstGeom prst="rect">
            <a:avLst/>
          </a:prstGeom>
          <a:noFill/>
        </p:spPr>
        <p:txBody>
          <a:bodyPr wrap="none" lIns="91440" tIns="45720" rIns="91440" bIns="45720">
            <a:spAutoFit/>
          </a:bodyPr>
          <a:lstStyle/>
          <a:p>
            <a:pPr algn="ctr"/>
            <a:r>
              <a:rPr lang="en-US" sz="8000" b="1" spc="50" dirty="0" smtClean="0">
                <a:ln w="0"/>
                <a:solidFill>
                  <a:schemeClr val="bg2"/>
                </a:solidFill>
                <a:effectLst>
                  <a:innerShdw blurRad="63500" dist="50800" dir="13500000">
                    <a:srgbClr val="000000">
                      <a:alpha val="50000"/>
                    </a:srgbClr>
                  </a:innerShdw>
                </a:effectLst>
              </a:rPr>
              <a:t>?</a:t>
            </a:r>
            <a:endParaRPr lang="en-US" sz="8000" b="1" spc="50" dirty="0">
              <a:ln w="0"/>
              <a:solidFill>
                <a:schemeClr val="bg2"/>
              </a:solidFill>
              <a:effectLst>
                <a:innerShdw blurRad="63500" dist="50800" dir="13500000">
                  <a:srgbClr val="000000">
                    <a:alpha val="50000"/>
                  </a:srgbClr>
                </a:innerShdw>
              </a:effectLst>
            </a:endParaRPr>
          </a:p>
        </p:txBody>
      </p:sp>
      <p:pic>
        <p:nvPicPr>
          <p:cNvPr id="1028" name="Picture 4" descr="http://pixel.nymag.com/imgs/daily/intelligencer/2014/07/30/30-women-on-currency.w529.h35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6572" y="2992230"/>
            <a:ext cx="2315844" cy="1536600"/>
          </a:xfrm>
          <a:prstGeom prst="rect">
            <a:avLst/>
          </a:prstGeom>
          <a:ln w="38100">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Left Arrow 6"/>
          <p:cNvSpPr/>
          <p:nvPr/>
        </p:nvSpPr>
        <p:spPr>
          <a:xfrm>
            <a:off x="7209183" y="3662913"/>
            <a:ext cx="1968771" cy="4083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794999" y="3403184"/>
            <a:ext cx="934191" cy="369332"/>
          </a:xfrm>
          <a:prstGeom prst="rect">
            <a:avLst/>
          </a:prstGeom>
          <a:noFill/>
        </p:spPr>
        <p:txBody>
          <a:bodyPr wrap="square" rtlCol="0">
            <a:spAutoFit/>
          </a:bodyPr>
          <a:lstStyle/>
          <a:p>
            <a:r>
              <a:rPr lang="en-US" dirty="0" smtClean="0"/>
              <a:t> Future?</a:t>
            </a:r>
            <a:endParaRPr lang="en-US" dirty="0"/>
          </a:p>
        </p:txBody>
      </p:sp>
    </p:spTree>
    <p:extLst>
      <p:ext uri="{BB962C8B-B14F-4D97-AF65-F5344CB8AC3E}">
        <p14:creationId xmlns:p14="http://schemas.microsoft.com/office/powerpoint/2010/main" val="4459895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2657</TotalTime>
  <Words>2503</Words>
  <Application>Microsoft Office PowerPoint</Application>
  <PresentationFormat>Widescreen</PresentationFormat>
  <Paragraphs>240</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Tw Cen MT</vt:lpstr>
      <vt:lpstr>Tw Cen MT Condensed</vt:lpstr>
      <vt:lpstr>Wingdings</vt:lpstr>
      <vt:lpstr>Wingdings 3</vt:lpstr>
      <vt:lpstr>Integral</vt:lpstr>
      <vt:lpstr>Writing Review</vt:lpstr>
      <vt:lpstr>Results of FPMA 1 (at a glance)</vt:lpstr>
      <vt:lpstr>Reflection</vt:lpstr>
      <vt:lpstr>Strengths: The Good News</vt:lpstr>
      <vt:lpstr>Gaps: The Not-so-good News</vt:lpstr>
      <vt:lpstr>Prompt Breakdown:</vt:lpstr>
      <vt:lpstr>Prompt Breakdown</vt:lpstr>
      <vt:lpstr>“CUB” and “TAP” the Prompt</vt:lpstr>
      <vt:lpstr>Prompt Breakdown… again… Perhaps you missed something?</vt:lpstr>
      <vt:lpstr>So… What do you Need to be Successful?</vt:lpstr>
      <vt:lpstr>Expectations: Simplified Argumentative Rubric</vt:lpstr>
      <vt:lpstr>Types of Thesis Statements</vt:lpstr>
      <vt:lpstr>The Planning Process: P.E.EL.</vt:lpstr>
      <vt:lpstr>Notable Work: Introductions</vt:lpstr>
      <vt:lpstr>Introductory Paragraphs</vt:lpstr>
      <vt:lpstr>Mr. Frankenstein’s Example: Introduction</vt:lpstr>
      <vt:lpstr>PROMPT: Use “Cub” and “Tap”</vt:lpstr>
      <vt:lpstr>TASKs (Day ONE)</vt:lpstr>
      <vt:lpstr>Peer Critique: Introduction</vt:lpstr>
      <vt:lpstr>Body Paragraphs:</vt:lpstr>
      <vt:lpstr>Notable Work: Body paragraphs</vt:lpstr>
      <vt:lpstr>Notable Work: Body paragraphs</vt:lpstr>
      <vt:lpstr>Mr. Frankenstein’s Example: Body Paragraph</vt:lpstr>
      <vt:lpstr>Mr. Frankenstein’s Example: Body Paragraph</vt:lpstr>
      <vt:lpstr>Structure Check</vt:lpstr>
      <vt:lpstr>Notable Work: Conclusion</vt:lpstr>
      <vt:lpstr>Conclusion Paragraphs</vt:lpstr>
      <vt:lpstr>Mr. Frankenstein’s Example: Conclusion</vt:lpstr>
      <vt:lpstr>“The Tell-Tale Heart” Non-Example</vt:lpstr>
      <vt:lpstr>Rad(A)r</vt:lpstr>
      <vt:lpstr>Rad(A)r: REVISING CONTENT</vt:lpstr>
    </vt:vector>
  </TitlesOfParts>
  <Company>SCPS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Review</dc:title>
  <dc:creator>Frankenstein, Kyle</dc:creator>
  <cp:lastModifiedBy>Frankenstein, Kyle</cp:lastModifiedBy>
  <cp:revision>115</cp:revision>
  <dcterms:created xsi:type="dcterms:W3CDTF">2015-11-03T14:41:59Z</dcterms:created>
  <dcterms:modified xsi:type="dcterms:W3CDTF">2015-11-16T21:00:25Z</dcterms:modified>
</cp:coreProperties>
</file>